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Lst>
  <p:notesMasterIdLst>
    <p:notesMasterId r:id="rId25"/>
  </p:notesMasterIdLst>
  <p:handoutMasterIdLst>
    <p:handoutMasterId r:id="rId26"/>
  </p:handoutMasterIdLst>
  <p:sldIdLst>
    <p:sldId id="484" r:id="rId4"/>
    <p:sldId id="589" r:id="rId5"/>
    <p:sldId id="591" r:id="rId6"/>
    <p:sldId id="610" r:id="rId7"/>
    <p:sldId id="593" r:id="rId8"/>
    <p:sldId id="594" r:id="rId9"/>
    <p:sldId id="595" r:id="rId10"/>
    <p:sldId id="596" r:id="rId11"/>
    <p:sldId id="597" r:id="rId12"/>
    <p:sldId id="598" r:id="rId13"/>
    <p:sldId id="599" r:id="rId14"/>
    <p:sldId id="600" r:id="rId15"/>
    <p:sldId id="601" r:id="rId16"/>
    <p:sldId id="602" r:id="rId17"/>
    <p:sldId id="603" r:id="rId18"/>
    <p:sldId id="604" r:id="rId19"/>
    <p:sldId id="605" r:id="rId20"/>
    <p:sldId id="606" r:id="rId21"/>
    <p:sldId id="608" r:id="rId22"/>
    <p:sldId id="607" r:id="rId23"/>
    <p:sldId id="609" r:id="rId24"/>
  </p:sldIdLst>
  <p:sldSz cx="9144000" cy="6858000" type="screen4x3"/>
  <p:notesSz cx="6858000" cy="9144000"/>
  <p:custDataLst>
    <p:tags r:id="rId30"/>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1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AAE"/>
    <a:srgbClr val="0085B8"/>
    <a:srgbClr val="008ABD"/>
    <a:srgbClr val="0A9DCD"/>
    <a:srgbClr val="0C4296"/>
    <a:srgbClr val="F3F5F2"/>
    <a:srgbClr val="0000FF"/>
    <a:srgbClr val="FFF887"/>
    <a:srgbClr val="FFF357"/>
    <a:srgbClr val="3173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873" autoAdjust="0"/>
    <p:restoredTop sz="96846" autoAdjust="0"/>
  </p:normalViewPr>
  <p:slideViewPr>
    <p:cSldViewPr snapToGrid="0" snapToObjects="1" showGuides="1">
      <p:cViewPr varScale="1">
        <p:scale>
          <a:sx n="92" d="100"/>
          <a:sy n="92" d="100"/>
        </p:scale>
        <p:origin x="672" y="33"/>
      </p:cViewPr>
      <p:guideLst>
        <p:guide orient="horz" pos="2160"/>
        <p:guide pos="281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0" Type="http://schemas.openxmlformats.org/officeDocument/2006/relationships/tags" Target="tags/tag178.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handoutMaster" Target="handoutMasters/handoutMaster1.xml"/><Relationship Id="rId25" Type="http://schemas.openxmlformats.org/officeDocument/2006/relationships/notesMaster" Target="notesMasters/notesMaster1.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image" Target="../media/image1.jpe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0" Type="http://schemas.openxmlformats.org/officeDocument/2006/relationships/tags" Target="../tags/tag2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image" Target="../media/image1.jpeg"/><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4.xml"/><Relationship Id="rId6" Type="http://schemas.openxmlformats.org/officeDocument/2006/relationships/tags" Target="../tags/tag83.xml"/><Relationship Id="rId5" Type="http://schemas.openxmlformats.org/officeDocument/2006/relationships/tags" Target="../tags/tag82.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tags" Target="../tags/tag107.xml"/><Relationship Id="rId2" Type="http://schemas.openxmlformats.org/officeDocument/2006/relationships/tags" Target="../tags/tag106.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7"/>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8"/>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9"/>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10"/>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11"/>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a:xfrm>
            <a:off x="-685800" y="1825625"/>
            <a:ext cx="10515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2"/>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3"/>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4"/>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5"/>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6"/>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7"/>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3AF26454-18F3-4682-85CD-2E9D3BF5A20C}"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20B1BF28-F930-49E4-85CE-AE60C16D92B0}"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1" y="530820"/>
            <a:ext cx="7886700" cy="994172"/>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629841" y="3059707"/>
            <a:ext cx="3868340"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4629150" y="3059707"/>
            <a:ext cx="3887391"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4"/>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686675" y="1091605"/>
            <a:ext cx="828674" cy="4358879"/>
          </a:xfrm>
        </p:spPr>
        <p:txBody>
          <a:bodyPr vert="eaVert">
            <a:normAutofit/>
          </a:bodyPr>
          <a:lstStyle>
            <a:lvl1pPr>
              <a:defRPr sz="27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628649" y="1091605"/>
            <a:ext cx="6879431" cy="4358879"/>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7"/>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
        <p:nvSpPr>
          <p:cNvPr id="11" name="文本占位符 10"/>
          <p:cNvSpPr>
            <a:spLocks noGrp="1"/>
          </p:cNvSpPr>
          <p:nvPr>
            <p:ph type="body" sz="quarter" idx="13"/>
            <p:custDataLst>
              <p:tags r:id="rId11"/>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2"/>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3"/>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4"/>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3"/>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4"/>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5"/>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3"/>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26.xml"/><Relationship Id="rId23" Type="http://schemas.openxmlformats.org/officeDocument/2006/relationships/tags" Target="../tags/tag125.xml"/><Relationship Id="rId22" Type="http://schemas.openxmlformats.org/officeDocument/2006/relationships/tags" Target="../tags/tag124.xml"/><Relationship Id="rId21" Type="http://schemas.openxmlformats.org/officeDocument/2006/relationships/tags" Target="../tags/tag123.xml"/><Relationship Id="rId20" Type="http://schemas.openxmlformats.org/officeDocument/2006/relationships/tags" Target="../tags/tag122.xml"/><Relationship Id="rId2" Type="http://schemas.openxmlformats.org/officeDocument/2006/relationships/slideLayout" Target="../slideLayouts/slideLayout13.xml"/><Relationship Id="rId19" Type="http://schemas.openxmlformats.org/officeDocument/2006/relationships/tags" Target="../tags/tag121.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fld>
            <a:endParaRPr lang="zh-CN" altLang="en-US" dirty="0"/>
          </a:p>
        </p:txBody>
      </p:sp>
      <p:sp>
        <p:nvSpPr>
          <p:cNvPr id="5" name="页脚占位符 4"/>
          <p:cNvSpPr>
            <a:spLocks noGrp="1"/>
          </p:cNvSpPr>
          <p:nvPr>
            <p:ph type="ftr" sz="quarter" idx="3"/>
            <p:custDataLst>
              <p:tags r:id="rId22"/>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3"/>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fld>
            <a:endParaRPr lang="zh-CN" altLang="en-US"/>
          </a:p>
        </p:txBody>
      </p:sp>
      <p:sp>
        <p:nvSpPr>
          <p:cNvPr id="7" name="KSO_TEMPLATE" hidden="1"/>
          <p:cNvSpPr/>
          <p:nvPr>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27.xml"/><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55.xml"/><Relationship Id="rId5" Type="http://schemas.openxmlformats.org/officeDocument/2006/relationships/image" Target="../media/image12.png"/><Relationship Id="rId4" Type="http://schemas.openxmlformats.org/officeDocument/2006/relationships/tags" Target="../tags/tag154.xml"/><Relationship Id="rId3" Type="http://schemas.openxmlformats.org/officeDocument/2006/relationships/tags" Target="../tags/tag153.xml"/><Relationship Id="rId2" Type="http://schemas.openxmlformats.org/officeDocument/2006/relationships/tags" Target="../tags/tag152.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6" Type="http://schemas.openxmlformats.org/officeDocument/2006/relationships/vmlDrawing" Target="../drawings/vmlDrawing1.vml"/><Relationship Id="rId5" Type="http://schemas.openxmlformats.org/officeDocument/2006/relationships/slideLayout" Target="../slideLayouts/slideLayout18.xml"/><Relationship Id="rId4" Type="http://schemas.openxmlformats.org/officeDocument/2006/relationships/tags" Target="../tags/tag156.xml"/><Relationship Id="rId3" Type="http://schemas.openxmlformats.org/officeDocument/2006/relationships/image" Target="../media/image13.wmf"/><Relationship Id="rId2" Type="http://schemas.openxmlformats.org/officeDocument/2006/relationships/oleObject" Target="../embeddings/oleObject1.bin"/><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9" Type="http://schemas.openxmlformats.org/officeDocument/2006/relationships/vmlDrawing" Target="../drawings/vmlDrawing2.vml"/><Relationship Id="rId8" Type="http://schemas.openxmlformats.org/officeDocument/2006/relationships/slideLayout" Target="../slideLayouts/slideLayout18.xml"/><Relationship Id="rId7" Type="http://schemas.openxmlformats.org/officeDocument/2006/relationships/tags" Target="../tags/tag158.xml"/><Relationship Id="rId6" Type="http://schemas.openxmlformats.org/officeDocument/2006/relationships/image" Target="../media/image15.wmf"/><Relationship Id="rId5" Type="http://schemas.openxmlformats.org/officeDocument/2006/relationships/oleObject" Target="../embeddings/oleObject3.bin"/><Relationship Id="rId4" Type="http://schemas.openxmlformats.org/officeDocument/2006/relationships/image" Target="../media/image14.wmf"/><Relationship Id="rId3" Type="http://schemas.openxmlformats.org/officeDocument/2006/relationships/oleObject" Target="../embeddings/oleObject2.bin"/><Relationship Id="rId2" Type="http://schemas.openxmlformats.org/officeDocument/2006/relationships/tags" Target="../tags/tag157.xml"/><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7" Type="http://schemas.openxmlformats.org/officeDocument/2006/relationships/vmlDrawing" Target="../drawings/vmlDrawing3.vml"/><Relationship Id="rId6" Type="http://schemas.openxmlformats.org/officeDocument/2006/relationships/slideLayout" Target="../slideLayouts/slideLayout18.xml"/><Relationship Id="rId5" Type="http://schemas.openxmlformats.org/officeDocument/2006/relationships/tags" Target="../tags/tag160.xml"/><Relationship Id="rId4" Type="http://schemas.openxmlformats.org/officeDocument/2006/relationships/image" Target="../media/image16.wmf"/><Relationship Id="rId3" Type="http://schemas.openxmlformats.org/officeDocument/2006/relationships/oleObject" Target="../embeddings/oleObject4.bin"/><Relationship Id="rId2" Type="http://schemas.openxmlformats.org/officeDocument/2006/relationships/tags" Target="../tags/tag159.xml"/><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9" Type="http://schemas.openxmlformats.org/officeDocument/2006/relationships/vmlDrawing" Target="../drawings/vmlDrawing4.vml"/><Relationship Id="rId8" Type="http://schemas.openxmlformats.org/officeDocument/2006/relationships/slideLayout" Target="../slideLayouts/slideLayout18.xml"/><Relationship Id="rId7" Type="http://schemas.openxmlformats.org/officeDocument/2006/relationships/tags" Target="../tags/tag163.xml"/><Relationship Id="rId6" Type="http://schemas.openxmlformats.org/officeDocument/2006/relationships/oleObject" Target="../embeddings/oleObject6.bin"/><Relationship Id="rId5" Type="http://schemas.openxmlformats.org/officeDocument/2006/relationships/image" Target="../media/image17.wmf"/><Relationship Id="rId4" Type="http://schemas.openxmlformats.org/officeDocument/2006/relationships/oleObject" Target="../embeddings/oleObject5.bin"/><Relationship Id="rId3" Type="http://schemas.openxmlformats.org/officeDocument/2006/relationships/tags" Target="../tags/tag162.xml"/><Relationship Id="rId2" Type="http://schemas.openxmlformats.org/officeDocument/2006/relationships/tags" Target="../tags/tag161.xml"/><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64.xml"/><Relationship Id="rId2" Type="http://schemas.openxmlformats.org/officeDocument/2006/relationships/image" Target="../media/image18.png"/><Relationship Id="rId1" Type="http://schemas.openxmlformats.org/officeDocument/2006/relationships/image" Target="../media/image4.jpe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66.xml"/><Relationship Id="rId2" Type="http://schemas.openxmlformats.org/officeDocument/2006/relationships/tags" Target="../tags/tag165.xml"/><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68.xml"/><Relationship Id="rId2" Type="http://schemas.openxmlformats.org/officeDocument/2006/relationships/tags" Target="../tags/tag167.xml"/><Relationship Id="rId1" Type="http://schemas.openxmlformats.org/officeDocument/2006/relationships/image" Target="../media/image4.jpe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70.xml"/><Relationship Id="rId2" Type="http://schemas.openxmlformats.org/officeDocument/2006/relationships/tags" Target="../tags/tag169.xml"/><Relationship Id="rId1" Type="http://schemas.openxmlformats.org/officeDocument/2006/relationships/image" Target="../media/image4.jpeg"/></Relationships>
</file>

<file path=ppt/slides/_rels/slide19.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74.xml"/><Relationship Id="rId5" Type="http://schemas.openxmlformats.org/officeDocument/2006/relationships/image" Target="../media/image12.png"/><Relationship Id="rId4" Type="http://schemas.openxmlformats.org/officeDocument/2006/relationships/tags" Target="../tags/tag173.xml"/><Relationship Id="rId3" Type="http://schemas.openxmlformats.org/officeDocument/2006/relationships/tags" Target="../tags/tag172.xml"/><Relationship Id="rId2" Type="http://schemas.openxmlformats.org/officeDocument/2006/relationships/tags" Target="../tags/tag171.xml"/><Relationship Id="rId1" Type="http://schemas.openxmlformats.org/officeDocument/2006/relationships/image" Target="../media/image4.jpeg"/></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image" Target="../media/image4.jpe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75.xml"/><Relationship Id="rId2" Type="http://schemas.openxmlformats.org/officeDocument/2006/relationships/image" Target="../media/image19.png"/><Relationship Id="rId1" Type="http://schemas.openxmlformats.org/officeDocument/2006/relationships/image" Target="../media/image4.jpe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177.xml"/><Relationship Id="rId1" Type="http://schemas.openxmlformats.org/officeDocument/2006/relationships/tags" Target="../tags/tag176.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38.xml"/><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40.xml"/><Relationship Id="rId4" Type="http://schemas.openxmlformats.org/officeDocument/2006/relationships/tags" Target="../tags/tag139.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41.xml"/><Relationship Id="rId2" Type="http://schemas.openxmlformats.org/officeDocument/2006/relationships/image" Target="../media/image7.png"/><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43.xml"/><Relationship Id="rId3" Type="http://schemas.openxmlformats.org/officeDocument/2006/relationships/image" Target="../media/image8.png"/><Relationship Id="rId2" Type="http://schemas.openxmlformats.org/officeDocument/2006/relationships/tags" Target="../tags/tag142.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45.xml"/><Relationship Id="rId3" Type="http://schemas.openxmlformats.org/officeDocument/2006/relationships/image" Target="../media/image8.png"/><Relationship Id="rId2" Type="http://schemas.openxmlformats.org/officeDocument/2006/relationships/tags" Target="../tags/tag144.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9" Type="http://schemas.openxmlformats.org/officeDocument/2006/relationships/image" Target="../media/image11.png"/><Relationship Id="rId8" Type="http://schemas.openxmlformats.org/officeDocument/2006/relationships/tags" Target="../tags/tag150.xml"/><Relationship Id="rId7" Type="http://schemas.openxmlformats.org/officeDocument/2006/relationships/image" Target="../media/image10.png"/><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image" Target="../media/image9.png"/><Relationship Id="rId3" Type="http://schemas.openxmlformats.org/officeDocument/2006/relationships/tags" Target="../tags/tag147.xml"/><Relationship Id="rId2" Type="http://schemas.openxmlformats.org/officeDocument/2006/relationships/tags" Target="../tags/tag146.xml"/><Relationship Id="rId11" Type="http://schemas.openxmlformats.org/officeDocument/2006/relationships/slideLayout" Target="../slideLayouts/slideLayout18.xml"/><Relationship Id="rId10" Type="http://schemas.openxmlformats.org/officeDocument/2006/relationships/tags" Target="../tags/tag151.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endPar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endParaRPr>
          </a:p>
        </p:txBody>
      </p:sp>
      <p:pic>
        <p:nvPicPr>
          <p:cNvPr id="10" name="图片 9"/>
          <p:cNvPicPr>
            <a:picLocks noChangeAspect="1"/>
          </p:cNvPicPr>
          <p:nvPr/>
        </p:nvPicPr>
        <p:blipFill>
          <a:blip r:embed="rId2"/>
          <a:stretch>
            <a:fillRect/>
          </a:stretch>
        </p:blipFill>
        <p:spPr>
          <a:xfrm>
            <a:off x="5334947" y="6280761"/>
            <a:ext cx="3759129" cy="530403"/>
          </a:xfrm>
          <a:prstGeom prst="rect">
            <a:avLst/>
          </a:prstGeom>
        </p:spPr>
      </p:pic>
      <p:sp>
        <p:nvSpPr>
          <p:cNvPr id="4" name="Rectangle 3"/>
          <p:cNvSpPr>
            <a:spLocks noGrp="1"/>
          </p:cNvSpPr>
          <p:nvPr>
            <p:custDataLst>
              <p:tags r:id="rId3"/>
            </p:custDataLst>
          </p:nvPr>
        </p:nvSpPr>
        <p:spPr>
          <a:xfrm>
            <a:off x="1638935" y="2237105"/>
            <a:ext cx="6287770"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模块五　</a:t>
            </a:r>
            <a:r>
              <a:rPr lang="en-US" altLang="zh-CN" sz="4000" b="1" dirty="0">
                <a:solidFill>
                  <a:schemeClr val="bg1"/>
                </a:solidFill>
                <a:latin typeface="微软雅黑" panose="020B0503020204020204" pitchFamily="34" charset="-122"/>
                <a:ea typeface="微软雅黑" panose="020B0503020204020204" pitchFamily="34" charset="-122"/>
                <a:cs typeface="+mn-cs"/>
              </a:rPr>
              <a:t>         </a:t>
            </a:r>
            <a:endParaRPr lang="en-US" altLang="zh-CN" sz="4000" b="1" dirty="0">
              <a:solidFill>
                <a:schemeClr val="bg1"/>
              </a:solidFill>
              <a:latin typeface="微软雅黑" panose="020B0503020204020204" pitchFamily="34" charset="-122"/>
              <a:ea typeface="微软雅黑" panose="020B0503020204020204" pitchFamily="34" charset="-122"/>
              <a:cs typeface="+mn-cs"/>
            </a:endParaRPr>
          </a:p>
        </p:txBody>
      </p:sp>
      <p:sp>
        <p:nvSpPr>
          <p:cNvPr id="6" name="文本框 5"/>
          <p:cNvSpPr txBox="1"/>
          <p:nvPr/>
        </p:nvSpPr>
        <p:spPr>
          <a:xfrm>
            <a:off x="558800" y="2934335"/>
            <a:ext cx="8586470" cy="1322070"/>
          </a:xfrm>
          <a:prstGeom prst="rect">
            <a:avLst/>
          </a:prstGeom>
          <a:noFill/>
        </p:spPr>
        <p:txBody>
          <a:bodyPr wrap="square" rtlCol="0">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sym typeface="+mn-ea"/>
              </a:rPr>
              <a:t>简易变压器的制作</a:t>
            </a:r>
            <a:endParaRPr lang="zh-CN" altLang="en-US" sz="4000" b="1" dirty="0">
              <a:solidFill>
                <a:schemeClr val="bg1"/>
              </a:solidFill>
              <a:latin typeface="微软雅黑" panose="020B0503020204020204" pitchFamily="34" charset="-122"/>
              <a:ea typeface="微软雅黑" panose="020B0503020204020204" pitchFamily="34" charset="-122"/>
              <a:sym typeface="+mn-ea"/>
            </a:endParaRPr>
          </a:p>
          <a:p>
            <a:pPr algn="ctr"/>
            <a:endParaRPr lang="zh-CN" altLang="en-US" sz="4000" b="1" dirty="0">
              <a:solidFill>
                <a:schemeClr val="bg1"/>
              </a:solidFill>
              <a:latin typeface="微软雅黑" panose="020B0503020204020204" pitchFamily="34" charset="-122"/>
              <a:ea typeface="微软雅黑" panose="020B0503020204020204" pitchFamily="34" charset="-122"/>
              <a:sym typeface="+mn-ea"/>
            </a:endParaRPr>
          </a:p>
        </p:txBody>
      </p:sp>
      <p:sp>
        <p:nvSpPr>
          <p:cNvPr id="9" name="文本框 8"/>
          <p:cNvSpPr txBox="1"/>
          <p:nvPr/>
        </p:nvSpPr>
        <p:spPr>
          <a:xfrm>
            <a:off x="2248535" y="3577590"/>
            <a:ext cx="5719445" cy="460375"/>
          </a:xfrm>
          <a:prstGeom prst="rect">
            <a:avLst/>
          </a:prstGeom>
          <a:noFill/>
        </p:spPr>
        <p:txBody>
          <a:bodyPr wrap="squar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sym typeface="+mn-ea"/>
              </a:rPr>
              <a:t>单元1</a:t>
            </a:r>
            <a:r>
              <a:rPr lang="en-US" altLang="zh-CN" sz="2400" b="1" dirty="0">
                <a:solidFill>
                  <a:schemeClr val="bg1"/>
                </a:solidFill>
                <a:latin typeface="微软雅黑" panose="020B0503020204020204" pitchFamily="34" charset="-122"/>
                <a:ea typeface="微软雅黑" panose="020B0503020204020204" pitchFamily="34" charset="-122"/>
                <a:sym typeface="+mn-ea"/>
              </a:rPr>
              <a:t>  </a:t>
            </a:r>
            <a:r>
              <a:rPr lang="zh-CN" altLang="en-US" sz="2400" b="1" dirty="0">
                <a:solidFill>
                  <a:schemeClr val="bg1"/>
                </a:solidFill>
                <a:latin typeface="微软雅黑" panose="020B0503020204020204" pitchFamily="34" charset="-122"/>
                <a:ea typeface="微软雅黑" panose="020B0503020204020204" pitchFamily="34" charset="-122"/>
                <a:sym typeface="+mn-ea"/>
              </a:rPr>
              <a:t>磁路及其基本定律</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矩形 4"/>
          <p:cNvSpPr/>
          <p:nvPr>
            <p:custDataLst>
              <p:tags r:id="rId2"/>
            </p:custDataLst>
          </p:nvPr>
        </p:nvSpPr>
        <p:spPr>
          <a:xfrm>
            <a:off x="640454" y="2541631"/>
            <a:ext cx="7892359" cy="2676525"/>
          </a:xfrm>
          <a:prstGeom prst="rect">
            <a:avLst/>
          </a:prstGeom>
        </p:spPr>
        <p:txBody>
          <a:bodyPr wrap="square">
            <a:spAutoFit/>
          </a:bodyPr>
          <a:lstStyle/>
          <a:p>
            <a:pPr algn="just"/>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该式被称为磁路的欧姆定律，即磁通的大小与磁动势成正比，与磁阻成反比。</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磁动势与磁化电流</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I</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和线圈总匝数</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N</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成正比。</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磁阻与磁路的长度</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即铁心的平均周长</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l)</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成正比，与磁导率及磁路的横截面积</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S</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成反比。</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磁动势则与乘积</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NI</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成正比。</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mc:AlternateContent xmlns:mc="http://schemas.openxmlformats.org/markup-compatibility/2006">
        <mc:Choice xmlns:a14="http://schemas.microsoft.com/office/drawing/2010/main" Requires="a14">
          <p:sp>
            <p:nvSpPr>
              <p:cNvPr id="4" name="矩形 3"/>
              <p:cNvSpPr/>
              <p:nvPr>
                <p:custDataLst>
                  <p:tags r:id="rId3"/>
                </p:custDataLst>
              </p:nvPr>
            </p:nvSpPr>
            <p:spPr>
              <a:xfrm>
                <a:off x="3715966" y="1381329"/>
                <a:ext cx="2042808" cy="983615"/>
              </a:xfrm>
              <a:prstGeom prst="rect">
                <a:avLst/>
              </a:prstGeom>
            </p:spPr>
            <p:txBody>
              <a:bodyPr wrap="square">
                <a:spAutoFit/>
              </a:bodyPr>
              <a:lstStyle/>
              <a:p>
                <a14:m>
                  <m:oMathPara xmlns:m="http://schemas.openxmlformats.org/officeDocument/2006/math">
                    <m:oMathParaPr>
                      <m:jc m:val="centerGroup"/>
                    </m:oMathParaPr>
                    <m:oMath xmlns:m="http://schemas.openxmlformats.org/officeDocument/2006/math">
                      <m:r>
                        <a:rPr lang="zh-CN" altLang="en-US" sz="2800" i="1">
                          <a:solidFill>
                            <a:schemeClr val="dk1"/>
                          </a:solidFill>
                          <a:latin typeface="DejaVu Math TeX Gyre" panose="02000503000000000000" charset="0"/>
                          <a:ea typeface="MS Mincho" charset="0"/>
                          <a:cs typeface="DejaVu Math TeX Gyre" panose="02000503000000000000" charset="0"/>
                        </a:rPr>
                        <m:t>∅</m:t>
                      </m:r>
                      <m:r>
                        <a:rPr lang="en-US" altLang="zh-CN" sz="2800" i="1">
                          <a:solidFill>
                            <a:schemeClr val="dk1"/>
                          </a:solidFill>
                          <a:latin typeface="DejaVu Math TeX Gyre" panose="02000503000000000000" charset="0"/>
                          <a:ea typeface="MS Mincho" charset="0"/>
                          <a:cs typeface="DejaVu Math TeX Gyre" panose="02000503000000000000" charset="0"/>
                        </a:rPr>
                        <m:t>=</m:t>
                      </m:r>
                      <m:f>
                        <m:fPr>
                          <m:ctrlPr>
                            <a:rPr lang="en-US" altLang="zh-CN" sz="2800" i="1">
                              <a:solidFill>
                                <a:schemeClr val="dk1"/>
                              </a:solidFill>
                              <a:latin typeface="Cambria Math" panose="02040503050406030204" pitchFamily="18" charset="0"/>
                              <a:ea typeface="黑体" panose="02010609060101010101" pitchFamily="49" charset="-122"/>
                              <a:cs typeface="DejaVu Math TeX Gyre" panose="02000503000000000000" charset="0"/>
                            </a:rPr>
                          </m:ctrlPr>
                        </m:fPr>
                        <m:num>
                          <m:sSub>
                            <m:sSubPr>
                              <m:ctrlPr>
                                <a:rPr lang="en-US" altLang="zh-CN" sz="2800" i="1">
                                  <a:solidFill>
                                    <a:schemeClr val="dk1"/>
                                  </a:solidFill>
                                  <a:latin typeface="Cambria Math" panose="02040503050406030204" pitchFamily="18" charset="0"/>
                                  <a:ea typeface="黑体" panose="02010609060101010101" pitchFamily="49" charset="-122"/>
                                  <a:cs typeface="DejaVu Math TeX Gyre" panose="02000503000000000000" charset="0"/>
                                </a:rPr>
                              </m:ctrlPr>
                            </m:sSubPr>
                            <m:e>
                              <m:r>
                                <a:rPr lang="en-US" altLang="zh-CN" sz="2800" i="1">
                                  <a:solidFill>
                                    <a:schemeClr val="dk1"/>
                                  </a:solidFill>
                                  <a:latin typeface="DejaVu Math TeX Gyre" panose="02000503000000000000" charset="0"/>
                                  <a:ea typeface="黑体" panose="02010609060101010101" pitchFamily="49" charset="-122"/>
                                  <a:cs typeface="DejaVu Math TeX Gyre" panose="02000503000000000000" charset="0"/>
                                </a:rPr>
                                <m:t>𝐹</m:t>
                              </m:r>
                            </m:e>
                            <m:sub>
                              <m:r>
                                <a:rPr lang="en-US" altLang="zh-CN" sz="2800" i="1">
                                  <a:solidFill>
                                    <a:schemeClr val="dk1"/>
                                  </a:solidFill>
                                  <a:latin typeface="DejaVu Math TeX Gyre" panose="02000503000000000000" charset="0"/>
                                  <a:ea typeface="黑体" panose="02010609060101010101" pitchFamily="49" charset="-122"/>
                                  <a:cs typeface="DejaVu Math TeX Gyre" panose="02000503000000000000" charset="0"/>
                                </a:rPr>
                                <m:t>𝑚</m:t>
                              </m:r>
                            </m:sub>
                          </m:sSub>
                        </m:num>
                        <m:den>
                          <m:sSub>
                            <m:sSubPr>
                              <m:ctrlPr>
                                <a:rPr lang="en-US" altLang="zh-CN" sz="2800" i="1">
                                  <a:solidFill>
                                    <a:schemeClr val="dk1"/>
                                  </a:solidFill>
                                  <a:latin typeface="Cambria Math" panose="02040503050406030204" pitchFamily="18" charset="0"/>
                                  <a:ea typeface="黑体" panose="02010609060101010101" pitchFamily="49" charset="-122"/>
                                  <a:cs typeface="DejaVu Math TeX Gyre" panose="02000503000000000000" charset="0"/>
                                </a:rPr>
                              </m:ctrlPr>
                            </m:sSubPr>
                            <m:e>
                              <m:r>
                                <a:rPr lang="en-US" altLang="zh-CN" sz="2800" i="1">
                                  <a:solidFill>
                                    <a:schemeClr val="dk1"/>
                                  </a:solidFill>
                                  <a:latin typeface="DejaVu Math TeX Gyre" panose="02000503000000000000" charset="0"/>
                                  <a:ea typeface="黑体" panose="02010609060101010101" pitchFamily="49" charset="-122"/>
                                  <a:cs typeface="DejaVu Math TeX Gyre" panose="02000503000000000000" charset="0"/>
                                </a:rPr>
                                <m:t>𝑅</m:t>
                              </m:r>
                            </m:e>
                            <m:sub>
                              <m:r>
                                <a:rPr lang="en-US" altLang="zh-CN" sz="2800" i="1">
                                  <a:solidFill>
                                    <a:schemeClr val="dk1"/>
                                  </a:solidFill>
                                  <a:latin typeface="DejaVu Math TeX Gyre" panose="02000503000000000000" charset="0"/>
                                  <a:ea typeface="黑体" panose="02010609060101010101" pitchFamily="49" charset="-122"/>
                                  <a:cs typeface="DejaVu Math TeX Gyre" panose="02000503000000000000" charset="0"/>
                                </a:rPr>
                                <m:t>𝑚</m:t>
                              </m:r>
                            </m:sub>
                          </m:sSub>
                        </m:den>
                      </m:f>
                    </m:oMath>
                  </m:oMathPara>
                </a14:m>
                <a:endParaRPr lang="en-US" altLang="zh-CN" sz="2800" i="1" dirty="0">
                  <a:solidFill>
                    <a:schemeClr val="dk1"/>
                  </a:solidFill>
                  <a:latin typeface="DejaVu Math TeX Gyre" panose="02000503000000000000" charset="0"/>
                  <a:ea typeface="黑体" panose="02010609060101010101" pitchFamily="49" charset="-122"/>
                  <a:cs typeface="DejaVu Math TeX Gyre" panose="02000503000000000000" charset="0"/>
                </a:endParaRPr>
              </a:p>
            </p:txBody>
          </p:sp>
        </mc:Choice>
        <mc:Fallback>
          <p:sp>
            <p:nvSpPr>
              <p:cNvPr id="4" name="矩形 3"/>
              <p:cNvSpPr>
                <a:spLocks noRot="1" noChangeAspect="1" noMove="1" noResize="1" noEditPoints="1" noAdjustHandles="1" noChangeArrowheads="1" noChangeShapeType="1" noTextEdit="1"/>
              </p:cNvSpPr>
              <p:nvPr>
                <p:custDataLst>
                  <p:tags r:id="rId4"/>
                </p:custDataLst>
              </p:nvPr>
            </p:nvSpPr>
            <p:spPr>
              <a:xfrm>
                <a:off x="3715966" y="1381329"/>
                <a:ext cx="2042808" cy="983615"/>
              </a:xfrm>
              <a:prstGeom prst="rect">
                <a:avLst/>
              </a:prstGeom>
              <a:blipFill rotWithShape="1">
                <a:blip r:embed="rId5"/>
                <a:stretch>
                  <a:fillRect l="-28" t="-21" r="29" b="21"/>
                </a:stretch>
              </a:blipFill>
            </p:spPr>
            <p:txBody>
              <a:bodyPr/>
              <a:lstStyle/>
              <a:p>
                <a:r>
                  <a:rPr lang="zh-CN" altLang="en-US">
                    <a:noFill/>
                  </a:rPr>
                  <a:t> </a:t>
                </a:r>
              </a:p>
            </p:txBody>
          </p:sp>
        </mc:Fallback>
      </mc:AlternateContent>
      <p:grpSp>
        <p:nvGrpSpPr>
          <p:cNvPr id="16" name="组合 15"/>
          <p:cNvGrpSpPr/>
          <p:nvPr/>
        </p:nvGrpSpPr>
        <p:grpSpPr>
          <a:xfrm>
            <a:off x="104140" y="382905"/>
            <a:ext cx="9046210" cy="460375"/>
            <a:chOff x="164" y="603"/>
            <a:chExt cx="14246" cy="725"/>
          </a:xfrm>
        </p:grpSpPr>
        <p:sp>
          <p:nvSpPr>
            <p:cNvPr id="10" name="文本框 9"/>
            <p:cNvSpPr txBox="1"/>
            <p:nvPr/>
          </p:nvSpPr>
          <p:spPr>
            <a:xfrm>
              <a:off x="164" y="603"/>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1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磁路及其基本定律</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6" name="文本框 5"/>
                <p:cNvSpPr txBox="1"/>
                <p:nvPr/>
              </p:nvSpPr>
              <p:spPr>
                <a:xfrm>
                  <a:off x="6743"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8" name="文本框 7"/>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6"/>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457200" y="1272719"/>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buFontTx/>
              <a:buNone/>
            </a:pPr>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全电流定律</a:t>
            </a:r>
            <a:endPar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FontTx/>
              <a:buNone/>
            </a:pPr>
            <a:r>
              <a:rPr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lang="zh-CN" altLang="en-US" b="1" dirty="0">
                <a:solidFill>
                  <a:srgbClr val="000000"/>
                </a:solidFill>
                <a:latin typeface="黑体" panose="02010609060101010101" pitchFamily="49" charset="-122"/>
                <a:ea typeface="黑体" panose="02010609060101010101" pitchFamily="49" charset="-122"/>
                <a:cs typeface="黑体" panose="02010609060101010101" pitchFamily="49" charset="-122"/>
              </a:rPr>
              <a:t>全电流定律</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又称安培环路定律，它是计算磁场的基本定律，其内容为：磁场强度矢量在磁场中沿任何闭合回路的线积分，即： </a:t>
            </a:r>
            <a:endParaRPr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buFontTx/>
              <a:buNone/>
            </a:pPr>
            <a:endPar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FontTx/>
              <a:buNone/>
            </a:pPr>
            <a:r>
              <a:rPr lang="zh-CN" altLang="en-US" sz="20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zh-CN" sz="20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FontTx/>
              <a:buNone/>
            </a:pP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上式表示磁场强度矢量在磁场中沿任何闭合回路的线积分等于穿过该闭合回路所包围面积内电流的代数和。</a:t>
            </a:r>
            <a:endPar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5" name="Object 8"/>
          <p:cNvGraphicFramePr>
            <a:graphicFrameLocks noChangeAspect="1"/>
          </p:cNvGraphicFramePr>
          <p:nvPr/>
        </p:nvGraphicFramePr>
        <p:xfrm>
          <a:off x="3252280" y="3429000"/>
          <a:ext cx="1937426" cy="669728"/>
        </p:xfrm>
        <a:graphic>
          <a:graphicData uri="http://schemas.openxmlformats.org/presentationml/2006/ole">
            <mc:AlternateContent xmlns:mc="http://schemas.openxmlformats.org/markup-compatibility/2006">
              <mc:Choice xmlns:v="urn:schemas-microsoft-com:vml" Requires="v">
                <p:oleObj spid="_x0000_s2" name="公式" r:id="rId2" imgW="1015365" imgH="355600" progId="Equation.3">
                  <p:embed/>
                </p:oleObj>
              </mc:Choice>
              <mc:Fallback>
                <p:oleObj name="公式" r:id="rId2" imgW="1015365" imgH="355600" progId="Equation.3">
                  <p:embed/>
                  <p:pic>
                    <p:nvPicPr>
                      <p:cNvPr id="0" name="Object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2280" y="3429000"/>
                        <a:ext cx="1937426" cy="669728"/>
                      </a:xfrm>
                      <a:prstGeom prst="rect">
                        <a:avLst/>
                      </a:prstGeom>
                      <a:noFill/>
                      <a:ln>
                        <a:noFill/>
                      </a:ln>
                    </p:spPr>
                  </p:pic>
                </p:oleObj>
              </mc:Fallback>
            </mc:AlternateContent>
          </a:graphicData>
        </a:graphic>
      </p:graphicFrame>
      <p:grpSp>
        <p:nvGrpSpPr>
          <p:cNvPr id="16" name="组合 15"/>
          <p:cNvGrpSpPr/>
          <p:nvPr/>
        </p:nvGrpSpPr>
        <p:grpSpPr>
          <a:xfrm>
            <a:off x="104140" y="382905"/>
            <a:ext cx="9046210" cy="460375"/>
            <a:chOff x="164" y="603"/>
            <a:chExt cx="14246" cy="725"/>
          </a:xfrm>
        </p:grpSpPr>
        <p:sp>
          <p:nvSpPr>
            <p:cNvPr id="10" name="文本框 9"/>
            <p:cNvSpPr txBox="1"/>
            <p:nvPr/>
          </p:nvSpPr>
          <p:spPr>
            <a:xfrm>
              <a:off x="164" y="603"/>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1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磁路及其基本定律</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6" name="文本框 5"/>
                <p:cNvSpPr txBox="1"/>
                <p:nvPr/>
              </p:nvSpPr>
              <p:spPr>
                <a:xfrm>
                  <a:off x="6743"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8" name="文本框 7"/>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6" name="Rectangle 3"/>
          <p:cNvSpPr txBox="1">
            <a:spLocks noChangeArrowheads="1"/>
          </p:cNvSpPr>
          <p:nvPr>
            <p:custDataLst>
              <p:tags r:id="rId2"/>
            </p:custDataLst>
          </p:nvPr>
        </p:nvSpPr>
        <p:spPr bwMode="auto">
          <a:xfrm>
            <a:off x="303213" y="1326069"/>
            <a:ext cx="8229600" cy="4914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90000"/>
              </a:lnSpc>
            </a:pP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注意</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：在计算电流代数和时，绕行方向符合右手螺旋定则的电流取正号，反之取负号。 </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在电工技术中，我们常常将全电流定律简化为：</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buFontTx/>
              <a:buNone/>
            </a:pP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buFontTx/>
              <a:buNone/>
            </a:pPr>
            <a:endPar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式中：</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l</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为回路（磁路）的长度。</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上式表示闭合回路上各点的磁场强度</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H</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相等，且其方向与闭合回路的切线方向一致。由于电流</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I</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和闭合回路绕行方向符合右手螺旋定则，线圈有</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N</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匝，电流就穿过回路</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N</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次。故：</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7" name="Object 8"/>
          <p:cNvGraphicFramePr>
            <a:graphicFrameLocks noChangeAspect="1"/>
          </p:cNvGraphicFramePr>
          <p:nvPr/>
        </p:nvGraphicFramePr>
        <p:xfrm>
          <a:off x="3316240" y="2682605"/>
          <a:ext cx="1790748" cy="722076"/>
        </p:xfrm>
        <a:graphic>
          <a:graphicData uri="http://schemas.openxmlformats.org/presentationml/2006/ole">
            <mc:AlternateContent xmlns:mc="http://schemas.openxmlformats.org/markup-compatibility/2006">
              <mc:Choice xmlns:v="urn:schemas-microsoft-com:vml" Requires="v">
                <p:oleObj spid="_x0000_s2" name="公式" r:id="rId3" imgW="635000" imgH="254000" progId="Equation.3">
                  <p:embed/>
                </p:oleObj>
              </mc:Choice>
              <mc:Fallback>
                <p:oleObj name="公式" r:id="rId3" imgW="635000" imgH="254000" progId="Equation.3">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6240" y="2682605"/>
                        <a:ext cx="1790748" cy="722076"/>
                      </a:xfrm>
                      <a:prstGeom prst="rect">
                        <a:avLst/>
                      </a:prstGeom>
                      <a:noFill/>
                      <a:ln>
                        <a:noFill/>
                      </a:ln>
                    </p:spPr>
                  </p:pic>
                </p:oleObj>
              </mc:Fallback>
            </mc:AlternateContent>
          </a:graphicData>
        </a:graphic>
      </p:graphicFrame>
      <p:graphicFrame>
        <p:nvGraphicFramePr>
          <p:cNvPr id="8" name="Object 10"/>
          <p:cNvGraphicFramePr>
            <a:graphicFrameLocks noChangeAspect="1"/>
          </p:cNvGraphicFramePr>
          <p:nvPr/>
        </p:nvGraphicFramePr>
        <p:xfrm>
          <a:off x="2981393" y="5461533"/>
          <a:ext cx="2873240" cy="628217"/>
        </p:xfrm>
        <a:graphic>
          <a:graphicData uri="http://schemas.openxmlformats.org/presentationml/2006/ole">
            <mc:AlternateContent xmlns:mc="http://schemas.openxmlformats.org/markup-compatibility/2006">
              <mc:Choice xmlns:v="urn:schemas-microsoft-com:vml" Requires="v">
                <p:oleObj spid="_x0000_s3" name="公式" r:id="rId5" imgW="824865" imgH="177800" progId="Equation.3">
                  <p:embed/>
                </p:oleObj>
              </mc:Choice>
              <mc:Fallback>
                <p:oleObj name="公式" r:id="rId5" imgW="824865" imgH="177800" progId="Equation.3">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81393" y="5461533"/>
                        <a:ext cx="2873240" cy="628217"/>
                      </a:xfrm>
                      <a:prstGeom prst="rect">
                        <a:avLst/>
                      </a:prstGeom>
                      <a:noFill/>
                      <a:ln>
                        <a:noFill/>
                      </a:ln>
                    </p:spPr>
                  </p:pic>
                </p:oleObj>
              </mc:Fallback>
            </mc:AlternateContent>
          </a:graphicData>
        </a:graphic>
      </p:graphicFrame>
      <p:grpSp>
        <p:nvGrpSpPr>
          <p:cNvPr id="16" name="组合 15"/>
          <p:cNvGrpSpPr/>
          <p:nvPr/>
        </p:nvGrpSpPr>
        <p:grpSpPr>
          <a:xfrm>
            <a:off x="104140" y="382905"/>
            <a:ext cx="9046210" cy="460375"/>
            <a:chOff x="164" y="603"/>
            <a:chExt cx="14246" cy="725"/>
          </a:xfrm>
        </p:grpSpPr>
        <p:sp>
          <p:nvSpPr>
            <p:cNvPr id="10" name="文本框 9"/>
            <p:cNvSpPr txBox="1"/>
            <p:nvPr/>
          </p:nvSpPr>
          <p:spPr>
            <a:xfrm>
              <a:off x="164" y="603"/>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1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磁路及其基本定律</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4" name="组合 3"/>
              <p:cNvGrpSpPr/>
              <p:nvPr/>
            </p:nvGrpSpPr>
            <p:grpSpPr>
              <a:xfrm>
                <a:off x="6546" y="653"/>
                <a:ext cx="7865" cy="628"/>
                <a:chOff x="4774" y="800"/>
                <a:chExt cx="7865" cy="628"/>
              </a:xfrm>
            </p:grpSpPr>
            <p:sp>
              <p:nvSpPr>
                <p:cNvPr id="5" name="文本框 4"/>
                <p:cNvSpPr txBox="1"/>
                <p:nvPr/>
              </p:nvSpPr>
              <p:spPr>
                <a:xfrm>
                  <a:off x="6743"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2" name="文本框 11"/>
                <p:cNvSpPr txBox="1"/>
                <p:nvPr/>
              </p:nvSpPr>
              <p:spPr>
                <a:xfrm>
                  <a:off x="4774"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7"/>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custDataLst>
              <p:tags r:id="rId2"/>
            </p:custDataLst>
          </p:nvPr>
        </p:nvSpPr>
        <p:spPr bwMode="auto">
          <a:xfrm>
            <a:off x="702860" y="1231291"/>
            <a:ext cx="779526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90000"/>
              </a:lnSpc>
              <a:buFontTx/>
              <a:buNone/>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．电磁感应定律</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当流过线圈的电流发生变化时，线圈中的磁通也随之变化，并在线圈中出现感应电流，并产生了感应电动势。</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buFontTx/>
              <a:buNone/>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感应电动势可用下式求得：</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5" name="Object 11"/>
          <p:cNvGraphicFramePr>
            <a:graphicFrameLocks noChangeAspect="1"/>
          </p:cNvGraphicFramePr>
          <p:nvPr/>
        </p:nvGraphicFramePr>
        <p:xfrm>
          <a:off x="3318440" y="3889756"/>
          <a:ext cx="1986985" cy="1060282"/>
        </p:xfrm>
        <a:graphic>
          <a:graphicData uri="http://schemas.openxmlformats.org/presentationml/2006/ole">
            <mc:AlternateContent xmlns:mc="http://schemas.openxmlformats.org/markup-compatibility/2006">
              <mc:Choice xmlns:v="urn:schemas-microsoft-com:vml" Requires="v">
                <p:oleObj spid="_x0000_s2" name="公式" r:id="rId3" imgW="735965" imgH="393700" progId="Equation.3">
                  <p:embed/>
                </p:oleObj>
              </mc:Choice>
              <mc:Fallback>
                <p:oleObj name="公式" r:id="rId3" imgW="735965" imgH="393700" progId="Equation.3">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8440" y="3889756"/>
                        <a:ext cx="1986985" cy="1060282"/>
                      </a:xfrm>
                      <a:prstGeom prst="rect">
                        <a:avLst/>
                      </a:prstGeom>
                      <a:noFill/>
                      <a:ln>
                        <a:noFill/>
                      </a:ln>
                    </p:spPr>
                  </p:pic>
                </p:oleObj>
              </mc:Fallback>
            </mc:AlternateContent>
          </a:graphicData>
        </a:graphic>
      </p:graphicFrame>
      <p:grpSp>
        <p:nvGrpSpPr>
          <p:cNvPr id="16" name="组合 15"/>
          <p:cNvGrpSpPr/>
          <p:nvPr/>
        </p:nvGrpSpPr>
        <p:grpSpPr>
          <a:xfrm>
            <a:off x="104140" y="382905"/>
            <a:ext cx="9046210" cy="460375"/>
            <a:chOff x="164" y="603"/>
            <a:chExt cx="14246" cy="725"/>
          </a:xfrm>
        </p:grpSpPr>
        <p:sp>
          <p:nvSpPr>
            <p:cNvPr id="10" name="文本框 9"/>
            <p:cNvSpPr txBox="1"/>
            <p:nvPr/>
          </p:nvSpPr>
          <p:spPr>
            <a:xfrm>
              <a:off x="164" y="603"/>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1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磁路及其基本定律</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6" name="文本框 5"/>
                <p:cNvSpPr txBox="1"/>
                <p:nvPr/>
              </p:nvSpPr>
              <p:spPr>
                <a:xfrm>
                  <a:off x="6743"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8" name="文本框 7"/>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5"/>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custDataLst>
              <p:tags r:id="rId2"/>
            </p:custDataLst>
          </p:nvPr>
        </p:nvSpPr>
        <p:spPr bwMode="auto">
          <a:xfrm>
            <a:off x="457200" y="1277495"/>
            <a:ext cx="8229600" cy="560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90000"/>
              </a:lnSpc>
              <a:buFontTx/>
              <a:buNone/>
            </a:pP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．电磁感应定律</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9" name="Rectangle 3"/>
          <p:cNvSpPr txBox="1">
            <a:spLocks noChangeArrowheads="1"/>
          </p:cNvSpPr>
          <p:nvPr>
            <p:custDataLst>
              <p:tags r:id="rId3"/>
            </p:custDataLst>
          </p:nvPr>
        </p:nvSpPr>
        <p:spPr bwMode="auto">
          <a:xfrm>
            <a:off x="607147" y="1917556"/>
            <a:ext cx="8079653" cy="3960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感应电动势的方向由的符号与感应电动势的参考方向比较而定出。</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buFontTx/>
              <a:buNone/>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当   </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&gt;0</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，穿过线圈的磁通增加时，</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e</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小于</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0</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此时</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e</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的方向与参考方向相反，说明感应电流产生的磁场要阻止原磁通的增加；</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当   </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&lt;0</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，穿过线圈的磁通减少时，</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e</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大于</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0</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此时</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e</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的方向与参考方向相同，说明感应电流产生的磁场要阻止原磁通的减少。</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10" name="Object 14"/>
          <p:cNvGraphicFramePr>
            <a:graphicFrameLocks noChangeAspect="1"/>
          </p:cNvGraphicFramePr>
          <p:nvPr/>
        </p:nvGraphicFramePr>
        <p:xfrm>
          <a:off x="1851660" y="2852737"/>
          <a:ext cx="393700" cy="576263"/>
        </p:xfrm>
        <a:graphic>
          <a:graphicData uri="http://schemas.openxmlformats.org/presentationml/2006/ole">
            <mc:AlternateContent xmlns:mc="http://schemas.openxmlformats.org/markup-compatibility/2006">
              <mc:Choice xmlns:v="urn:schemas-microsoft-com:vml" Requires="v">
                <p:oleObj spid="_x0000_s2" name="公式" r:id="rId4" imgW="266700" imgH="393065" progId="Equation.3">
                  <p:embed/>
                </p:oleObj>
              </mc:Choice>
              <mc:Fallback>
                <p:oleObj name="公式" r:id="rId4" imgW="266700" imgH="393065" progId="Equation.3">
                  <p:embed/>
                  <p:pic>
                    <p:nvPicPr>
                      <p:cNvPr id="0" name="图片 513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51660" y="2852737"/>
                        <a:ext cx="393700"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 name="Object 14"/>
          <p:cNvGraphicFramePr>
            <a:graphicFrameLocks noChangeAspect="1"/>
          </p:cNvGraphicFramePr>
          <p:nvPr/>
        </p:nvGraphicFramePr>
        <p:xfrm>
          <a:off x="1851660" y="4375594"/>
          <a:ext cx="393700" cy="576262"/>
        </p:xfrm>
        <a:graphic>
          <a:graphicData uri="http://schemas.openxmlformats.org/presentationml/2006/ole">
            <mc:AlternateContent xmlns:mc="http://schemas.openxmlformats.org/markup-compatibility/2006">
              <mc:Choice xmlns:v="urn:schemas-microsoft-com:vml" Requires="v">
                <p:oleObj spid="_x0000_s3" name="公式" r:id="rId6" imgW="266700" imgH="393065" progId="Equation.3">
                  <p:embed/>
                </p:oleObj>
              </mc:Choice>
              <mc:Fallback>
                <p:oleObj name="公式" r:id="rId6" imgW="266700" imgH="393065" progId="Equation.3">
                  <p:embed/>
                  <p:pic>
                    <p:nvPicPr>
                      <p:cNvPr id="0" name="图片 513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51660" y="4375594"/>
                        <a:ext cx="3937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6" name="组合 15"/>
          <p:cNvGrpSpPr/>
          <p:nvPr/>
        </p:nvGrpSpPr>
        <p:grpSpPr>
          <a:xfrm>
            <a:off x="104140" y="382905"/>
            <a:ext cx="9046210" cy="460375"/>
            <a:chOff x="164" y="603"/>
            <a:chExt cx="14246" cy="725"/>
          </a:xfrm>
        </p:grpSpPr>
        <p:sp>
          <p:nvSpPr>
            <p:cNvPr id="5" name="文本框 4"/>
            <p:cNvSpPr txBox="1"/>
            <p:nvPr/>
          </p:nvSpPr>
          <p:spPr>
            <a:xfrm>
              <a:off x="164" y="603"/>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1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磁路及其基本定律</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6" name="文本框 5"/>
                <p:cNvSpPr txBox="1"/>
                <p:nvPr/>
              </p:nvSpPr>
              <p:spPr>
                <a:xfrm>
                  <a:off x="6743"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8" name="文本框 7"/>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2" name="文本框 11"/>
                <p:cNvSpPr txBox="1"/>
                <p:nvPr/>
              </p:nvSpPr>
              <p:spPr>
                <a:xfrm>
                  <a:off x="4774"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7"/>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468313" y="1266796"/>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eaLnBrk="1" hangingPunct="1">
              <a:lnSpc>
                <a:spcPct val="90000"/>
              </a:lnSpc>
              <a:buFontTx/>
              <a:buNone/>
            </a:pP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磁路和电路的对照列表 </a:t>
            </a:r>
            <a:endPar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pic>
        <p:nvPicPr>
          <p:cNvPr id="9" name="Picture 116"/>
          <p:cNvPicPr>
            <a:picLocks noChangeAspect="1" noChangeArrowheads="1"/>
          </p:cNvPicPr>
          <p:nvPr/>
        </p:nvPicPr>
        <p:blipFill>
          <a:blip r:embed="rId2"/>
          <a:srcRect/>
          <a:stretch>
            <a:fillRect/>
          </a:stretch>
        </p:blipFill>
        <p:spPr bwMode="auto">
          <a:xfrm>
            <a:off x="622570" y="1942782"/>
            <a:ext cx="7451387" cy="4094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6" name="组合 15"/>
          <p:cNvGrpSpPr/>
          <p:nvPr/>
        </p:nvGrpSpPr>
        <p:grpSpPr>
          <a:xfrm>
            <a:off x="104140" y="382905"/>
            <a:ext cx="9046210" cy="460375"/>
            <a:chOff x="164" y="603"/>
            <a:chExt cx="14246" cy="725"/>
          </a:xfrm>
        </p:grpSpPr>
        <p:sp>
          <p:nvSpPr>
            <p:cNvPr id="10" name="文本框 9"/>
            <p:cNvSpPr txBox="1"/>
            <p:nvPr/>
          </p:nvSpPr>
          <p:spPr>
            <a:xfrm>
              <a:off x="164" y="603"/>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1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磁路及其基本定律</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6" name="文本框 5"/>
                <p:cNvSpPr txBox="1"/>
                <p:nvPr/>
              </p:nvSpPr>
              <p:spPr>
                <a:xfrm>
                  <a:off x="6743"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8" name="文本框 7"/>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68313" y="1315529"/>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90000"/>
              </a:lnSpc>
              <a:buFontTx/>
              <a:buNone/>
            </a:pP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磁路处理几个注意事项</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sym typeface="Wingdings" panose="05000000000000000000" pitchFamily="2" charset="2"/>
              </a:rPr>
              <a:t>：（与电路对比）</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pP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pPr>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在处理磁路时离不开磁场，但电路一般不涉及电场问题；</a:t>
            </a: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pPr>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处理磁路时要考虑漏磁通，但电路</a:t>
            </a:r>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般不考虑漏电流；</a:t>
            </a: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pPr>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因</a:t>
            </a:r>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μ</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不是常数，故不能直接运用磁路的欧姆定律来计算，而只能用于定性分析。</a:t>
            </a: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buFontTx/>
              <a:buNone/>
            </a:pPr>
            <a:endParaRPr lang="en-US" altLang="zh-CN" sz="24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104140" y="382905"/>
            <a:ext cx="9046210" cy="460375"/>
            <a:chOff x="164" y="603"/>
            <a:chExt cx="14246" cy="725"/>
          </a:xfrm>
        </p:grpSpPr>
        <p:sp>
          <p:nvSpPr>
            <p:cNvPr id="10" name="文本框 9"/>
            <p:cNvSpPr txBox="1"/>
            <p:nvPr/>
          </p:nvSpPr>
          <p:spPr>
            <a:xfrm>
              <a:off x="164" y="603"/>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1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磁路及其基本定律</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6" name="文本框 5"/>
                <p:cNvSpPr txBox="1"/>
                <p:nvPr/>
              </p:nvSpPr>
              <p:spPr>
                <a:xfrm>
                  <a:off x="6743"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8" name="文本框 7"/>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Rectangle 3"/>
          <p:cNvSpPr txBox="1">
            <a:spLocks noChangeArrowheads="1"/>
          </p:cNvSpPr>
          <p:nvPr>
            <p:custDataLst>
              <p:tags r:id="rId2"/>
            </p:custDataLst>
          </p:nvPr>
        </p:nvSpPr>
        <p:spPr bwMode="auto">
          <a:xfrm>
            <a:off x="690870" y="1818614"/>
            <a:ext cx="8229600" cy="298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9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．当副绕组随着负载变化而增大时，原绕组的电流必然将成</a:t>
            </a: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    ) </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比的增</a:t>
            </a: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pP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A.</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反，小</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 B.</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正，大</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 C.</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正，小</a:t>
            </a:r>
            <a:endPar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104140" y="382905"/>
            <a:ext cx="9046210" cy="460375"/>
            <a:chOff x="164" y="603"/>
            <a:chExt cx="14246" cy="725"/>
          </a:xfrm>
        </p:grpSpPr>
        <p:sp>
          <p:nvSpPr>
            <p:cNvPr id="10" name="文本框 9"/>
            <p:cNvSpPr txBox="1"/>
            <p:nvPr/>
          </p:nvSpPr>
          <p:spPr>
            <a:xfrm>
              <a:off x="164" y="603"/>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1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磁路及其基本定律</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6" name="文本框 5"/>
                <p:cNvSpPr txBox="1"/>
                <p:nvPr/>
              </p:nvSpPr>
              <p:spPr>
                <a:xfrm>
                  <a:off x="6743"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8" name="文本框 7"/>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矩形 4"/>
          <p:cNvSpPr/>
          <p:nvPr>
            <p:custDataLst>
              <p:tags r:id="rId2"/>
            </p:custDataLst>
          </p:nvPr>
        </p:nvSpPr>
        <p:spPr>
          <a:xfrm>
            <a:off x="642026" y="1982450"/>
            <a:ext cx="7505024" cy="2245360"/>
          </a:xfrm>
          <a:prstGeom prst="rect">
            <a:avLst/>
          </a:prstGeom>
        </p:spPr>
        <p:txBody>
          <a:bodyPr wrap="square">
            <a:spAutoFit/>
          </a:bodyPr>
          <a:lstStyle/>
          <a:p>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变压器铁损大小与铁心内磁感应强度的最大值有关，与电源电压、频率</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有关</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B.</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无关</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C.</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看实际情况才能定</a:t>
            </a:r>
            <a:endPar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104140" y="382905"/>
            <a:ext cx="9046210" cy="460375"/>
            <a:chOff x="164" y="603"/>
            <a:chExt cx="14246" cy="725"/>
          </a:xfrm>
        </p:grpSpPr>
        <p:sp>
          <p:nvSpPr>
            <p:cNvPr id="10" name="文本框 9"/>
            <p:cNvSpPr txBox="1"/>
            <p:nvPr/>
          </p:nvSpPr>
          <p:spPr>
            <a:xfrm>
              <a:off x="164" y="603"/>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1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磁路及其基本定律</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6" name="文本框 5"/>
                <p:cNvSpPr txBox="1"/>
                <p:nvPr/>
              </p:nvSpPr>
              <p:spPr>
                <a:xfrm>
                  <a:off x="6743"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8" name="文本框 7"/>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Rectangle 3"/>
          <p:cNvSpPr txBox="1">
            <a:spLocks noChangeArrowheads="1"/>
          </p:cNvSpPr>
          <p:nvPr>
            <p:custDataLst>
              <p:tags r:id="rId2"/>
            </p:custDataLst>
          </p:nvPr>
        </p:nvSpPr>
        <p:spPr bwMode="auto">
          <a:xfrm>
            <a:off x="604672" y="1143628"/>
            <a:ext cx="8229600" cy="4799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eaLnBrk="1" hangingPunct="1">
              <a:lnSpc>
                <a:spcPct val="90000"/>
              </a:lnSpc>
              <a:buFontTx/>
              <a:buNone/>
            </a:pP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课堂小结</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buFontTx/>
              <a:buNone/>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磁路、漏磁通等定义</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buFontTx/>
              <a:buNone/>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磁路的欧姆定律：</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buFontTx/>
              <a:buNone/>
            </a:pP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磁路处理几个注意事项</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sym typeface="Wingdings" panose="05000000000000000000" pitchFamily="2" charset="2"/>
              </a:rPr>
              <a:t>：（与电路对比）</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）在处理磁路时离不开磁场，但电路一般不涉及电场问题；</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）处理磁路时要考虑漏磁通，但电路</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般不考虑漏电流；</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）因</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μ</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不是常数，故不能直接运用磁路的欧姆定律来计算，而只能用于定性分析</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buFontTx/>
              <a:buNone/>
            </a:pP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buFontTx/>
              <a:buNone/>
            </a:pP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mc:AlternateContent xmlns:mc="http://schemas.openxmlformats.org/markup-compatibility/2006">
        <mc:Choice xmlns:a14="http://schemas.microsoft.com/office/drawing/2010/main" Requires="a14">
          <p:sp>
            <p:nvSpPr>
              <p:cNvPr id="20" name="矩形 19"/>
              <p:cNvSpPr/>
              <p:nvPr>
                <p:custDataLst>
                  <p:tags r:id="rId3"/>
                </p:custDataLst>
              </p:nvPr>
            </p:nvSpPr>
            <p:spPr>
              <a:xfrm>
                <a:off x="4326864" y="2070856"/>
                <a:ext cx="2042808" cy="983615"/>
              </a:xfrm>
              <a:prstGeom prst="rect">
                <a:avLst/>
              </a:prstGeom>
            </p:spPr>
            <p:txBody>
              <a:bodyPr wrap="square">
                <a:spAutoFit/>
              </a:bodyPr>
              <a:lstStyle/>
              <a:p>
                <a14:m>
                  <m:oMathPara xmlns:m="http://schemas.openxmlformats.org/officeDocument/2006/math">
                    <m:oMathParaPr>
                      <m:jc m:val="centerGroup"/>
                    </m:oMathParaPr>
                    <m:oMath xmlns:m="http://schemas.openxmlformats.org/officeDocument/2006/math">
                      <m:r>
                        <a:rPr lang="zh-CN" altLang="en-US" sz="2800" i="1">
                          <a:solidFill>
                            <a:schemeClr val="dk1"/>
                          </a:solidFill>
                          <a:latin typeface="DejaVu Math TeX Gyre" panose="02000503000000000000" charset="0"/>
                          <a:ea typeface="MS Mincho" charset="0"/>
                          <a:cs typeface="DejaVu Math TeX Gyre" panose="02000503000000000000" charset="0"/>
                        </a:rPr>
                        <m:t>∅</m:t>
                      </m:r>
                      <m:r>
                        <a:rPr lang="en-US" altLang="zh-CN" sz="2800" i="1">
                          <a:solidFill>
                            <a:schemeClr val="dk1"/>
                          </a:solidFill>
                          <a:latin typeface="DejaVu Math TeX Gyre" panose="02000503000000000000" charset="0"/>
                          <a:ea typeface="MS Mincho" charset="0"/>
                          <a:cs typeface="DejaVu Math TeX Gyre" panose="02000503000000000000" charset="0"/>
                        </a:rPr>
                        <m:t>=</m:t>
                      </m:r>
                      <m:f>
                        <m:fPr>
                          <m:ctrlPr>
                            <a:rPr lang="en-US" altLang="zh-CN" sz="2800" i="1">
                              <a:solidFill>
                                <a:schemeClr val="dk1"/>
                              </a:solidFill>
                              <a:latin typeface="Cambria Math" panose="02040503050406030204" pitchFamily="18" charset="0"/>
                              <a:ea typeface="黑体" panose="02010609060101010101" pitchFamily="49" charset="-122"/>
                              <a:cs typeface="DejaVu Math TeX Gyre" panose="02000503000000000000" charset="0"/>
                            </a:rPr>
                          </m:ctrlPr>
                        </m:fPr>
                        <m:num>
                          <m:sSub>
                            <m:sSubPr>
                              <m:ctrlPr>
                                <a:rPr lang="en-US" altLang="zh-CN" sz="2800" i="1">
                                  <a:solidFill>
                                    <a:schemeClr val="dk1"/>
                                  </a:solidFill>
                                  <a:latin typeface="Cambria Math" panose="02040503050406030204" pitchFamily="18" charset="0"/>
                                  <a:ea typeface="黑体" panose="02010609060101010101" pitchFamily="49" charset="-122"/>
                                  <a:cs typeface="DejaVu Math TeX Gyre" panose="02000503000000000000" charset="0"/>
                                </a:rPr>
                              </m:ctrlPr>
                            </m:sSubPr>
                            <m:e>
                              <m:r>
                                <a:rPr lang="en-US" altLang="zh-CN" sz="2800" i="1">
                                  <a:solidFill>
                                    <a:schemeClr val="dk1"/>
                                  </a:solidFill>
                                  <a:latin typeface="DejaVu Math TeX Gyre" panose="02000503000000000000" charset="0"/>
                                  <a:ea typeface="黑体" panose="02010609060101010101" pitchFamily="49" charset="-122"/>
                                  <a:cs typeface="DejaVu Math TeX Gyre" panose="02000503000000000000" charset="0"/>
                                </a:rPr>
                                <m:t>𝐹</m:t>
                              </m:r>
                            </m:e>
                            <m:sub>
                              <m:r>
                                <a:rPr lang="en-US" altLang="zh-CN" sz="2800" i="1">
                                  <a:solidFill>
                                    <a:schemeClr val="dk1"/>
                                  </a:solidFill>
                                  <a:latin typeface="DejaVu Math TeX Gyre" panose="02000503000000000000" charset="0"/>
                                  <a:ea typeface="黑体" panose="02010609060101010101" pitchFamily="49" charset="-122"/>
                                  <a:cs typeface="DejaVu Math TeX Gyre" panose="02000503000000000000" charset="0"/>
                                </a:rPr>
                                <m:t>𝑚</m:t>
                              </m:r>
                            </m:sub>
                          </m:sSub>
                        </m:num>
                        <m:den>
                          <m:sSub>
                            <m:sSubPr>
                              <m:ctrlPr>
                                <a:rPr lang="en-US" altLang="zh-CN" sz="2800" i="1">
                                  <a:solidFill>
                                    <a:schemeClr val="dk1"/>
                                  </a:solidFill>
                                  <a:latin typeface="Cambria Math" panose="02040503050406030204" pitchFamily="18" charset="0"/>
                                  <a:ea typeface="黑体" panose="02010609060101010101" pitchFamily="49" charset="-122"/>
                                  <a:cs typeface="DejaVu Math TeX Gyre" panose="02000503000000000000" charset="0"/>
                                </a:rPr>
                              </m:ctrlPr>
                            </m:sSubPr>
                            <m:e>
                              <m:r>
                                <a:rPr lang="en-US" altLang="zh-CN" sz="2800" i="1">
                                  <a:solidFill>
                                    <a:schemeClr val="dk1"/>
                                  </a:solidFill>
                                  <a:latin typeface="DejaVu Math TeX Gyre" panose="02000503000000000000" charset="0"/>
                                  <a:ea typeface="黑体" panose="02010609060101010101" pitchFamily="49" charset="-122"/>
                                  <a:cs typeface="DejaVu Math TeX Gyre" panose="02000503000000000000" charset="0"/>
                                </a:rPr>
                                <m:t>𝑅</m:t>
                              </m:r>
                            </m:e>
                            <m:sub>
                              <m:r>
                                <a:rPr lang="en-US" altLang="zh-CN" sz="2800" i="1">
                                  <a:solidFill>
                                    <a:schemeClr val="dk1"/>
                                  </a:solidFill>
                                  <a:latin typeface="DejaVu Math TeX Gyre" panose="02000503000000000000" charset="0"/>
                                  <a:ea typeface="黑体" panose="02010609060101010101" pitchFamily="49" charset="-122"/>
                                  <a:cs typeface="DejaVu Math TeX Gyre" panose="02000503000000000000" charset="0"/>
                                </a:rPr>
                                <m:t>𝑚</m:t>
                              </m:r>
                            </m:sub>
                          </m:sSub>
                        </m:den>
                      </m:f>
                    </m:oMath>
                  </m:oMathPara>
                </a14:m>
                <a:endParaRPr lang="en-US" altLang="zh-CN" sz="2800" i="1" dirty="0">
                  <a:solidFill>
                    <a:schemeClr val="dk1"/>
                  </a:solidFill>
                  <a:latin typeface="DejaVu Math TeX Gyre" panose="02000503000000000000" charset="0"/>
                  <a:ea typeface="黑体" panose="02010609060101010101" pitchFamily="49" charset="-122"/>
                  <a:cs typeface="DejaVu Math TeX Gyre" panose="02000503000000000000" charset="0"/>
                </a:endParaRPr>
              </a:p>
            </p:txBody>
          </p:sp>
        </mc:Choice>
        <mc:Fallback>
          <p:sp>
            <p:nvSpPr>
              <p:cNvPr id="20" name="矩形 19"/>
              <p:cNvSpPr>
                <a:spLocks noRot="1" noChangeAspect="1" noMove="1" noResize="1" noEditPoints="1" noAdjustHandles="1" noChangeArrowheads="1" noChangeShapeType="1" noTextEdit="1"/>
              </p:cNvSpPr>
              <p:nvPr>
                <p:custDataLst>
                  <p:tags r:id="rId4"/>
                </p:custDataLst>
              </p:nvPr>
            </p:nvSpPr>
            <p:spPr>
              <a:xfrm>
                <a:off x="4326864" y="2070856"/>
                <a:ext cx="2042808" cy="983615"/>
              </a:xfrm>
              <a:prstGeom prst="rect">
                <a:avLst/>
              </a:prstGeom>
              <a:blipFill rotWithShape="1">
                <a:blip r:embed="rId5"/>
                <a:stretch>
                  <a:fillRect l="-30" t="-12" r="30" b="12"/>
                </a:stretch>
              </a:blipFill>
            </p:spPr>
            <p:txBody>
              <a:bodyPr/>
              <a:lstStyle/>
              <a:p>
                <a:r>
                  <a:rPr lang="zh-CN" altLang="en-US">
                    <a:noFill/>
                  </a:rPr>
                  <a:t> </a:t>
                </a:r>
              </a:p>
            </p:txBody>
          </p:sp>
        </mc:Fallback>
      </mc:AlternateContent>
      <p:grpSp>
        <p:nvGrpSpPr>
          <p:cNvPr id="14" name="组合 13"/>
          <p:cNvGrpSpPr/>
          <p:nvPr/>
        </p:nvGrpSpPr>
        <p:grpSpPr>
          <a:xfrm>
            <a:off x="4156710" y="414655"/>
            <a:ext cx="4993640" cy="406400"/>
            <a:chOff x="6546" y="653"/>
            <a:chExt cx="7864" cy="640"/>
          </a:xfrm>
        </p:grpSpPr>
        <p:grpSp>
          <p:nvGrpSpPr>
            <p:cNvPr id="15" name="组合 14"/>
            <p:cNvGrpSpPr/>
            <p:nvPr/>
          </p:nvGrpSpPr>
          <p:grpSpPr>
            <a:xfrm>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课堂小结</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2" name="文本框 1"/>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0" name="文本框 9"/>
          <p:cNvSpPr txBox="1"/>
          <p:nvPr/>
        </p:nvSpPr>
        <p:spPr>
          <a:xfrm>
            <a:off x="104140" y="382905"/>
            <a:ext cx="7795260" cy="46037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1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磁路及其基本定律</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6"/>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5" name="文本框 28"/>
          <p:cNvSpPr txBox="1">
            <a:spLocks noChangeArrowheads="1"/>
          </p:cNvSpPr>
          <p:nvPr/>
        </p:nvSpPr>
        <p:spPr bwMode="auto">
          <a:xfrm>
            <a:off x="458627" y="2669930"/>
            <a:ext cx="8056302" cy="3046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1.</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交流铁芯线圈的主磁通与各量的关系</a:t>
            </a: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2.</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变压器的结构</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3.</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变压器的工作原理及作用</a:t>
            </a: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4.</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变压器绕组同名端。</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3075" name="Rectangle 2"/>
          <p:cNvSpPr txBox="1"/>
          <p:nvPr>
            <p:custDataLst>
              <p:tags r:id="rId2"/>
            </p:custDataLst>
          </p:nvPr>
        </p:nvSpPr>
        <p:spPr>
          <a:xfrm>
            <a:off x="755650" y="96520"/>
            <a:ext cx="7431088" cy="1143000"/>
          </a:xfrm>
          <a:prstGeom prst="rect">
            <a:avLst/>
          </a:prstGeom>
          <a:noFill/>
          <a:ln w="9525">
            <a:noFill/>
          </a:ln>
        </p:spPr>
        <p:txBody>
          <a:bodyPr anchor="ctr" anchorCtr="0"/>
          <a:lstStyle/>
          <a:p>
            <a:pPr algn="ctr"/>
            <a:r>
              <a:rPr lang="zh-CN" altLang="en-US"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cs typeface="黑体" panose="02010609060101010101" pitchFamily="49" charset="-122"/>
              </a:rPr>
              <a:t>模块五   简易变压器的制作</a:t>
            </a:r>
            <a:endParaRPr lang="zh-CN" altLang="en-US"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3" name="AutoShape 2"/>
          <p:cNvSpPr>
            <a:spLocks noChangeArrowheads="1"/>
          </p:cNvSpPr>
          <p:nvPr>
            <p:custDataLst>
              <p:tags r:id="rId3"/>
            </p:custDataLst>
          </p:nvPr>
        </p:nvSpPr>
        <p:spPr bwMode="gray">
          <a:xfrm>
            <a:off x="1212850" y="1905000"/>
            <a:ext cx="2626995"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 name="AutoShape 11"/>
          <p:cNvSpPr>
            <a:spLocks noChangeArrowheads="1"/>
          </p:cNvSpPr>
          <p:nvPr>
            <p:custDataLst>
              <p:tags r:id="rId4"/>
            </p:custDataLst>
          </p:nvPr>
        </p:nvSpPr>
        <p:spPr bwMode="gray">
          <a:xfrm>
            <a:off x="863600" y="1719263"/>
            <a:ext cx="777875" cy="777875"/>
          </a:xfrm>
          <a:prstGeom prst="diamond">
            <a:avLst/>
          </a:prstGeom>
          <a:solidFill>
            <a:schemeClr val="accent3"/>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endParaRPr lang="en-US" altLang="ko-KR" sz="2800" b="1">
              <a:solidFill>
                <a:srgbClr val="FFFFFF"/>
              </a:solidFill>
              <a:latin typeface="黑体" panose="02010609060101010101" pitchFamily="49" charset="-122"/>
              <a:ea typeface="黑体" panose="02010609060101010101" pitchFamily="49" charset="-122"/>
            </a:endParaRPr>
          </a:p>
        </p:txBody>
      </p:sp>
      <p:sp>
        <p:nvSpPr>
          <p:cNvPr id="5" name="文本框 27"/>
          <p:cNvSpPr txBox="1">
            <a:spLocks noChangeArrowheads="1"/>
          </p:cNvSpPr>
          <p:nvPr>
            <p:custDataLst>
              <p:tags r:id="rId5"/>
            </p:custDataLst>
          </p:nvPr>
        </p:nvSpPr>
        <p:spPr bwMode="auto">
          <a:xfrm>
            <a:off x="1652270" y="1875155"/>
            <a:ext cx="2206625"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anose="020B0400000000000000" pitchFamily="34" charset="-122"/>
              </a:rPr>
              <a:t>本项目知识点</a:t>
            </a:r>
            <a:endParaRPr kumimoji="1" lang="zh-CN" altLang="en-US" sz="2600" b="1">
              <a:solidFill>
                <a:schemeClr val="lt1"/>
              </a:solidFill>
              <a:latin typeface="黑体" panose="02010609060101010101" pitchFamily="49" charset="-122"/>
              <a:ea typeface="黑体" panose="02010609060101010101" pitchFamily="49" charset="-122"/>
              <a:cs typeface="Adobe 黑体 Std R" panose="020B0400000000000000" pitchFamily="34" charset="-122"/>
            </a:endParaRPr>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srcRect/>
          <a:stretch>
            <a:fillRect/>
          </a:stretch>
        </p:blipFill>
        <p:spPr bwMode="auto">
          <a:xfrm>
            <a:off x="3054484" y="2089927"/>
            <a:ext cx="2550471" cy="2648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文本框 9"/>
          <p:cNvSpPr txBox="1"/>
          <p:nvPr/>
        </p:nvSpPr>
        <p:spPr>
          <a:xfrm>
            <a:off x="104140" y="382905"/>
            <a:ext cx="7795260" cy="46037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1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磁路及其基本定律</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 name="组合 1"/>
          <p:cNvGrpSpPr/>
          <p:nvPr/>
        </p:nvGrpSpPr>
        <p:grpSpPr>
          <a:xfrm>
            <a:off x="4156710" y="414655"/>
            <a:ext cx="4993640" cy="406400"/>
            <a:chOff x="6546" y="653"/>
            <a:chExt cx="7864" cy="640"/>
          </a:xfrm>
        </p:grpSpPr>
        <p:grpSp>
          <p:nvGrpSpPr>
            <p:cNvPr id="3" name="组合 2"/>
            <p:cNvGrpSpPr/>
            <p:nvPr/>
          </p:nvGrpSpPr>
          <p:grpSpPr>
            <a:xfrm>
              <a:off x="6546" y="653"/>
              <a:ext cx="7865" cy="628"/>
              <a:chOff x="4774" y="800"/>
              <a:chExt cx="7865" cy="628"/>
            </a:xfrm>
          </p:grpSpPr>
          <p:sp>
            <p:nvSpPr>
              <p:cNvPr id="5" name="文本框 4"/>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2" name="文本框 11"/>
              <p:cNvSpPr txBox="1"/>
              <p:nvPr/>
            </p:nvSpPr>
            <p:spPr>
              <a:xfrm>
                <a:off x="8699"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课堂小结</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20" name="文本框 19"/>
              <p:cNvSpPr txBox="1"/>
              <p:nvPr/>
            </p:nvSpPr>
            <p:spPr>
              <a:xfrm>
                <a:off x="10655"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课后作业</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22" name="文本框 2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2367643" y="3989228"/>
            <a:ext cx="6767309" cy="942001"/>
          </a:xfrm>
        </p:spPr>
        <p:txBody>
          <a:bodyPr/>
          <a:lstStyle/>
          <a:p>
            <a:pPr marL="0" indent="0" algn="l">
              <a:lnSpc>
                <a:spcPct val="90000"/>
              </a:lnSpc>
              <a:spcBef>
                <a:spcPts val="0"/>
              </a:spcBef>
              <a:spcAft>
                <a:spcPts val="0"/>
              </a:spcAft>
              <a:buSzPct val="100000"/>
              <a:buNone/>
            </a:pPr>
            <a:r>
              <a:rPr lang="zh-CN" altLang="en-US" sz="3300" dirty="0">
                <a:solidFill>
                  <a:schemeClr val="lt1"/>
                </a:solidFill>
                <a:latin typeface="+mj-lt"/>
                <a:cs typeface="+mj-cs"/>
              </a:rPr>
              <a:t>课堂教学评价</a:t>
            </a:r>
            <a:endParaRPr lang="zh-CN" altLang="en-US" sz="3300" dirty="0">
              <a:solidFill>
                <a:schemeClr val="lt1"/>
              </a:solidFill>
              <a:latin typeface="+mj-lt"/>
              <a:cs typeface="+mj-cs"/>
            </a:endParaRPr>
          </a:p>
        </p:txBody>
      </p:sp>
      <p:grpSp>
        <p:nvGrpSpPr>
          <p:cNvPr id="8" name="组合 7"/>
          <p:cNvGrpSpPr/>
          <p:nvPr/>
        </p:nvGrpSpPr>
        <p:grpSpPr>
          <a:xfrm>
            <a:off x="4156710" y="414655"/>
            <a:ext cx="4993640" cy="406400"/>
            <a:chOff x="6546" y="653"/>
            <a:chExt cx="7864" cy="640"/>
          </a:xfrm>
        </p:grpSpPr>
        <p:grpSp>
          <p:nvGrpSpPr>
            <p:cNvPr id="10" name="组合 9"/>
            <p:cNvGrpSpPr/>
            <p:nvPr/>
          </p:nvGrpSpPr>
          <p:grpSpPr>
            <a:xfrm>
              <a:off x="6546" y="653"/>
              <a:ext cx="7865" cy="628"/>
              <a:chOff x="4774" y="800"/>
              <a:chExt cx="7865" cy="628"/>
            </a:xfrm>
          </p:grpSpPr>
          <p:sp>
            <p:nvSpPr>
              <p:cNvPr id="5" name="文本框 4"/>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1" name="文本框 10"/>
              <p:cNvSpPr txBox="1"/>
              <p:nvPr/>
            </p:nvSpPr>
            <p:spPr>
              <a:xfrm>
                <a:off x="8699"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课堂小结</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20" name="文本框 19"/>
              <p:cNvSpPr txBox="1"/>
              <p:nvPr/>
            </p:nvSpPr>
            <p:spPr>
              <a:xfrm>
                <a:off x="10655"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课后作业</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22" name="文本框 2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2" name="文本框 11"/>
          <p:cNvSpPr txBox="1"/>
          <p:nvPr/>
        </p:nvSpPr>
        <p:spPr>
          <a:xfrm>
            <a:off x="104140" y="382905"/>
            <a:ext cx="7795260" cy="46037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1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磁路及其基本定律</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098" name="Rectangle 3"/>
          <p:cNvSpPr>
            <a:spLocks noGrp="1"/>
          </p:cNvSpPr>
          <p:nvPr>
            <p:custDataLst>
              <p:tags r:id="rId2"/>
            </p:custDataLst>
          </p:nvPr>
        </p:nvSpPr>
        <p:spPr>
          <a:xfrm>
            <a:off x="405815" y="1308894"/>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b="1" i="1" dirty="0">
                <a:solidFill>
                  <a:schemeClr val="dk1">
                    <a:lumMod val="85000"/>
                    <a:lumOff val="15000"/>
                  </a:schemeClr>
                </a:solidFill>
                <a:latin typeface="黑体" panose="02010609060101010101" pitchFamily="49" charset="-122"/>
                <a:ea typeface="黑体" panose="02010609060101010101" pitchFamily="49" charset="-122"/>
              </a:rPr>
              <a:t>先导案例</a:t>
            </a:r>
            <a:endParaRPr lang="zh-CN" altLang="en-US" b="1" i="1" dirty="0">
              <a:solidFill>
                <a:schemeClr val="dk1">
                  <a:lumMod val="85000"/>
                  <a:lumOff val="15000"/>
                </a:schemeClr>
              </a:solidFill>
              <a:latin typeface="黑体" panose="02010609060101010101" pitchFamily="49" charset="-122"/>
              <a:ea typeface="黑体" panose="02010609060101010101" pitchFamily="49" charset="-122"/>
            </a:endParaRPr>
          </a:p>
        </p:txBody>
      </p:sp>
      <p:sp>
        <p:nvSpPr>
          <p:cNvPr id="3" name="矩形 2"/>
          <p:cNvSpPr/>
          <p:nvPr>
            <p:custDataLst>
              <p:tags r:id="rId3"/>
            </p:custDataLst>
          </p:nvPr>
        </p:nvSpPr>
        <p:spPr>
          <a:xfrm>
            <a:off x="680936" y="1947990"/>
            <a:ext cx="7985703" cy="4399915"/>
          </a:xfrm>
          <a:prstGeom prst="rect">
            <a:avLst/>
          </a:prstGeom>
        </p:spPr>
        <p:txBody>
          <a:bodyPr wrap="square">
            <a:spAutoFit/>
          </a:bodyPr>
          <a:lstStyle/>
          <a:p>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问题</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若将额定电压为</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8 V</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的小灯泡直接接到照明电源上，会出现什么现象</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问题</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有没有一</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种装置或设备，既能使电源损失较小的电能，又能使小灯泡正常工作呢</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问题</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一小雨天，某线路工准备处理</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5</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号变台变压器故障，可是由于绝缘工具都拿去做耐压试验了，现场无绝缘工具，于是该线路工找来一根干燥的竹竿将变台跌落开关拉开，在确定无大问题后，便再次用竹竿合跌落开关，结果会如何</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变压器是根据电磁感应原理制成的一种静止的电气设备，它可以改变交变电压、电流、阻抗。变压器有多种功能，所以在强电、弱电</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如测量技术和计算技术</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方面都得到了广泛的应用。例如，在输电、配电的电力系统中，为了提高传输电能的效率，常常应用变压器把交流发电机产生的电压升高，实现远距离高压输电</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为了保证用电安全和适合负载对电压的要求，又可以通过变压器把电压降到适当值。</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104140" y="382905"/>
            <a:ext cx="9046210" cy="460375"/>
            <a:chOff x="164" y="603"/>
            <a:chExt cx="14246" cy="725"/>
          </a:xfrm>
        </p:grpSpPr>
        <p:sp>
          <p:nvSpPr>
            <p:cNvPr id="10" name="文本框 9"/>
            <p:cNvSpPr txBox="1"/>
            <p:nvPr/>
          </p:nvSpPr>
          <p:spPr>
            <a:xfrm>
              <a:off x="164" y="603"/>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1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磁路及其基本定律</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4" name="文本框 3"/>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098" name="Rectangle 3"/>
          <p:cNvSpPr>
            <a:spLocks noGrp="1"/>
          </p:cNvSpPr>
          <p:nvPr>
            <p:custDataLst>
              <p:tags r:id="rId2"/>
            </p:custDataLst>
          </p:nvPr>
        </p:nvSpPr>
        <p:spPr>
          <a:xfrm>
            <a:off x="405815" y="1086376"/>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b="1" dirty="0">
                <a:solidFill>
                  <a:schemeClr val="dk1">
                    <a:lumMod val="85000"/>
                    <a:lumOff val="15000"/>
                  </a:schemeClr>
                </a:solidFill>
                <a:latin typeface="黑体" panose="02010609060101010101" pitchFamily="49" charset="-122"/>
                <a:ea typeface="黑体" panose="02010609060101010101" pitchFamily="49" charset="-122"/>
              </a:rPr>
              <a:t>新技术新知识</a:t>
            </a:r>
            <a:endParaRPr lang="zh-CN" altLang="en-US" b="1" dirty="0">
              <a:solidFill>
                <a:schemeClr val="dk1">
                  <a:lumMod val="85000"/>
                  <a:lumOff val="15000"/>
                </a:schemeClr>
              </a:solidFill>
              <a:latin typeface="黑体" panose="02010609060101010101" pitchFamily="49" charset="-122"/>
              <a:ea typeface="黑体" panose="02010609060101010101" pitchFamily="49" charset="-122"/>
            </a:endParaRPr>
          </a:p>
        </p:txBody>
      </p:sp>
      <p:sp>
        <p:nvSpPr>
          <p:cNvPr id="3" name="矩形 2"/>
          <p:cNvSpPr/>
          <p:nvPr>
            <p:custDataLst>
              <p:tags r:id="rId3"/>
            </p:custDataLst>
          </p:nvPr>
        </p:nvSpPr>
        <p:spPr>
          <a:xfrm>
            <a:off x="649712" y="1742496"/>
            <a:ext cx="7985703" cy="5139869"/>
          </a:xfrm>
          <a:prstGeom prst="rect">
            <a:avLst/>
          </a:prstGeom>
        </p:spPr>
        <p:txBody>
          <a:bodyPr wrap="square">
            <a:spAutoFit/>
          </a:bodyPr>
          <a:lstStyle/>
          <a:p>
            <a:pPr algn="ct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电学之父：迈克尔</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法拉第</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sz="2000" dirty="0">
                <a:solidFill>
                  <a:schemeClr val="dk1"/>
                </a:solidFill>
                <a:latin typeface="Times New Roman" panose="02020603050405020304" pitchFamily="18" charset="0"/>
                <a:ea typeface="黑体" panose="02010609060101010101" pitchFamily="49" charset="-122"/>
                <a:cs typeface="Times New Roman" panose="02020603050405020304" pitchFamily="18" charset="0"/>
              </a:rPr>
              <a:t>迈克尔</a:t>
            </a:r>
            <a:r>
              <a:rPr lang="en-US" altLang="zh-CN" sz="2000" dirty="0">
                <a:solidFill>
                  <a:schemeClr val="dk1"/>
                </a:solidFill>
                <a:latin typeface="Times New Roman" panose="02020603050405020304" pitchFamily="18" charset="0"/>
                <a:ea typeface="黑体" panose="02010609060101010101" pitchFamily="49" charset="-122"/>
                <a:cs typeface="Times New Roman" panose="02020603050405020304" pitchFamily="18" charset="0"/>
              </a:rPr>
              <a:t>·</a:t>
            </a:r>
            <a:r>
              <a:rPr lang="zh-CN" altLang="en-US" sz="2000" dirty="0">
                <a:solidFill>
                  <a:schemeClr val="dk1"/>
                </a:solidFill>
                <a:latin typeface="Times New Roman" panose="02020603050405020304" pitchFamily="18" charset="0"/>
                <a:ea typeface="黑体" panose="02010609060101010101" pitchFamily="49" charset="-122"/>
                <a:cs typeface="Times New Roman" panose="02020603050405020304" pitchFamily="18" charset="0"/>
              </a:rPr>
              <a:t>法拉第，</a:t>
            </a:r>
            <a:r>
              <a:rPr lang="en-US" altLang="zh-CN" sz="2000" dirty="0">
                <a:solidFill>
                  <a:schemeClr val="dk1"/>
                </a:solidFill>
                <a:latin typeface="Times New Roman" panose="02020603050405020304" pitchFamily="18" charset="0"/>
                <a:ea typeface="黑体" panose="02010609060101010101" pitchFamily="49" charset="-122"/>
                <a:cs typeface="Times New Roman" panose="02020603050405020304" pitchFamily="18" charset="0"/>
              </a:rPr>
              <a:t>1791</a:t>
            </a:r>
            <a:r>
              <a:rPr lang="zh-CN" altLang="en-US" sz="2000" dirty="0">
                <a:solidFill>
                  <a:schemeClr val="dk1"/>
                </a:solidFill>
                <a:latin typeface="Times New Roman" panose="02020603050405020304" pitchFamily="18" charset="0"/>
                <a:ea typeface="黑体" panose="02010609060101010101" pitchFamily="49" charset="-122"/>
                <a:cs typeface="Times New Roman" panose="02020603050405020304" pitchFamily="18" charset="0"/>
              </a:rPr>
              <a:t>年生于英国，是一位自学成才的科学家，被誉为“电学之父”。他的生平充满了对电磁现象无尽的好奇和探索。早期他是一名书籍装订工，利用工作之余阅读大量科学书籍，尤其痴迷于电学和磁学。</a:t>
            </a:r>
            <a:r>
              <a:rPr lang="en-US" altLang="zh-CN" sz="2000" dirty="0">
                <a:solidFill>
                  <a:schemeClr val="dk1"/>
                </a:solidFill>
                <a:latin typeface="Times New Roman" panose="02020603050405020304" pitchFamily="18" charset="0"/>
                <a:ea typeface="黑体" panose="02010609060101010101" pitchFamily="49" charset="-122"/>
                <a:cs typeface="Times New Roman" panose="02020603050405020304" pitchFamily="18" charset="0"/>
              </a:rPr>
              <a:t>1821</a:t>
            </a:r>
            <a:r>
              <a:rPr lang="zh-CN" altLang="en-US" sz="2000" dirty="0">
                <a:solidFill>
                  <a:schemeClr val="dk1"/>
                </a:solidFill>
                <a:latin typeface="Times New Roman" panose="02020603050405020304" pitchFamily="18" charset="0"/>
                <a:ea typeface="黑体" panose="02010609060101010101" pitchFamily="49" charset="-122"/>
                <a:cs typeface="Times New Roman" panose="02020603050405020304" pitchFamily="18" charset="0"/>
              </a:rPr>
              <a:t>年，他受汉弗里</a:t>
            </a:r>
            <a:r>
              <a:rPr lang="en-US" altLang="zh-CN" sz="2000" dirty="0">
                <a:solidFill>
                  <a:schemeClr val="dk1"/>
                </a:solidFill>
                <a:latin typeface="Times New Roman" panose="02020603050405020304" pitchFamily="18" charset="0"/>
                <a:ea typeface="黑体" panose="02010609060101010101" pitchFamily="49" charset="-122"/>
                <a:cs typeface="Times New Roman" panose="02020603050405020304" pitchFamily="18" charset="0"/>
              </a:rPr>
              <a:t>·</a:t>
            </a:r>
            <a:r>
              <a:rPr lang="zh-CN" altLang="en-US" sz="2000" dirty="0">
                <a:solidFill>
                  <a:schemeClr val="dk1"/>
                </a:solidFill>
                <a:latin typeface="Times New Roman" panose="02020603050405020304" pitchFamily="18" charset="0"/>
                <a:ea typeface="黑体" panose="02010609060101010101" pitchFamily="49" charset="-122"/>
                <a:cs typeface="Times New Roman" panose="02020603050405020304" pitchFamily="18" charset="0"/>
              </a:rPr>
              <a:t>戴维（</a:t>
            </a:r>
            <a:r>
              <a:rPr lang="en-US" altLang="zh-CN" sz="2000" dirty="0">
                <a:solidFill>
                  <a:schemeClr val="dk1"/>
                </a:solidFill>
                <a:latin typeface="Times New Roman" panose="02020603050405020304" pitchFamily="18" charset="0"/>
                <a:ea typeface="黑体" panose="02010609060101010101" pitchFamily="49" charset="-122"/>
                <a:cs typeface="Times New Roman" panose="02020603050405020304" pitchFamily="18" charset="0"/>
              </a:rPr>
              <a:t>Humphry Davy</a:t>
            </a:r>
            <a:r>
              <a:rPr lang="zh-CN" altLang="en-US" sz="2000" dirty="0">
                <a:solidFill>
                  <a:schemeClr val="dk1"/>
                </a:solidFill>
                <a:latin typeface="Times New Roman" panose="02020603050405020304" pitchFamily="18" charset="0"/>
                <a:ea typeface="黑体" panose="02010609060101010101" pitchFamily="49" charset="-122"/>
                <a:cs typeface="Times New Roman" panose="02020603050405020304" pitchFamily="18" charset="0"/>
              </a:rPr>
              <a:t>）之邀，成为皇家研究所的实验室助手，这成为他科学生涯的转折点。</a:t>
            </a:r>
            <a:endParaRPr lang="zh-CN" altLang="en-US" sz="2000" dirty="0">
              <a:solidFill>
                <a:schemeClr val="dk1"/>
              </a:solidFill>
              <a:latin typeface="Times New Roman" panose="02020603050405020304" pitchFamily="18" charset="0"/>
              <a:ea typeface="黑体" panose="02010609060101010101" pitchFamily="49" charset="-122"/>
              <a:cs typeface="Times New Roman" panose="02020603050405020304" pitchFamily="18" charset="0"/>
            </a:endParaRPr>
          </a:p>
          <a:p>
            <a:r>
              <a:rPr lang="zh-CN" altLang="en-US" sz="2000" dirty="0">
                <a:solidFill>
                  <a:schemeClr val="dk1"/>
                </a:solidFill>
                <a:latin typeface="Times New Roman" panose="02020603050405020304" pitchFamily="18" charset="0"/>
                <a:ea typeface="黑体" panose="02010609060101010101" pitchFamily="49" charset="-122"/>
                <a:cs typeface="Times New Roman" panose="02020603050405020304" pitchFamily="18" charset="0"/>
              </a:rPr>
              <a:t>法拉第最著名的成就之一是发现了电磁感应现象。</a:t>
            </a:r>
            <a:r>
              <a:rPr lang="en-US" altLang="zh-CN" sz="2000" dirty="0">
                <a:solidFill>
                  <a:schemeClr val="dk1"/>
                </a:solidFill>
                <a:latin typeface="Times New Roman" panose="02020603050405020304" pitchFamily="18" charset="0"/>
                <a:ea typeface="黑体" panose="02010609060101010101" pitchFamily="49" charset="-122"/>
                <a:cs typeface="Times New Roman" panose="02020603050405020304" pitchFamily="18" charset="0"/>
              </a:rPr>
              <a:t>1831</a:t>
            </a:r>
            <a:r>
              <a:rPr lang="zh-CN" altLang="en-US" sz="2000" dirty="0">
                <a:solidFill>
                  <a:schemeClr val="dk1"/>
                </a:solidFill>
                <a:latin typeface="Times New Roman" panose="02020603050405020304" pitchFamily="18" charset="0"/>
                <a:ea typeface="黑体" panose="02010609060101010101" pitchFamily="49" charset="-122"/>
                <a:cs typeface="Times New Roman" panose="02020603050405020304" pitchFamily="18" charset="0"/>
              </a:rPr>
              <a:t>年，他在实验中观察到，当磁场发生变化时，闭合电路中会产生电动势，这一发现彻底改变了人类对电与磁之间关系的理解，也是发电机工作原理的基础。这一发现，从某种程度上讲，隐含了磁路中磁通量变化与电动势生成的基本定律，即法拉第电磁感应定律，是磁路理论中不可或缺的一部分。法拉第不仅是一位实验大师，他还以直观而深刻的物理直觉解释了电磁现象，提出了“力线”（即我们现在所说的磁场线）的概念，帮助人们形象地理解磁场分布和磁路的概念。尽管他没有使用“磁路”这一术语，但他的工作为后来的科学家和工程师们建立了研究磁路及其基本定律的理论框架。</a:t>
            </a:r>
            <a:endParaRPr lang="zh-CN" altLang="en-US" sz="2000" dirty="0">
              <a:solidFill>
                <a:schemeClr val="dk1"/>
              </a:solidFill>
              <a:latin typeface="Times New Roman" panose="02020603050405020304" pitchFamily="18" charset="0"/>
              <a:ea typeface="黑体" panose="02010609060101010101" pitchFamily="49" charset="-122"/>
              <a:cs typeface="Times New Roman" panose="02020603050405020304" pitchFamily="18" charset="0"/>
            </a:endParaRPr>
          </a:p>
        </p:txBody>
      </p:sp>
      <p:grpSp>
        <p:nvGrpSpPr>
          <p:cNvPr id="16" name="组合 15"/>
          <p:cNvGrpSpPr/>
          <p:nvPr/>
        </p:nvGrpSpPr>
        <p:grpSpPr>
          <a:xfrm>
            <a:off x="104140" y="382905"/>
            <a:ext cx="9046210" cy="460375"/>
            <a:chOff x="164" y="603"/>
            <a:chExt cx="14246" cy="725"/>
          </a:xfrm>
        </p:grpSpPr>
        <p:sp>
          <p:nvSpPr>
            <p:cNvPr id="10" name="文本框 9"/>
            <p:cNvSpPr txBox="1"/>
            <p:nvPr/>
          </p:nvSpPr>
          <p:spPr>
            <a:xfrm>
              <a:off x="164" y="603"/>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磁路及其基本定律</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4" name="文本框 3"/>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425450" y="1630792"/>
            <a:ext cx="8370658" cy="4231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zh-CN" altLang="zh-CN" dirty="0">
                <a:solidFill>
                  <a:srgbClr val="000000"/>
                </a:solidFill>
                <a:latin typeface="黑体" panose="02010609060101010101" pitchFamily="49" charset="-122"/>
                <a:ea typeface="黑体" panose="02010609060101010101" pitchFamily="49" charset="-122"/>
                <a:cs typeface="黑体" panose="02010609060101010101" pitchFamily="49" charset="-122"/>
              </a:rPr>
              <a:t>磁场中用磁感应强度、磁通、导磁率和磁场强度等基本物理量来描述。</a:t>
            </a:r>
            <a:endParaRPr lang="en-US" altLang="zh-CN"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zh-CN" dirty="0">
                <a:solidFill>
                  <a:srgbClr val="000000"/>
                </a:solidFill>
                <a:latin typeface="黑体" panose="02010609060101010101" pitchFamily="49" charset="-122"/>
                <a:ea typeface="黑体" panose="02010609060101010101" pitchFamily="49" charset="-122"/>
                <a:cs typeface="黑体" panose="02010609060101010101" pitchFamily="49" charset="-122"/>
              </a:rPr>
              <a:t>表征磁场内某点的磁场强弱和方向的物理量称为</a:t>
            </a:r>
            <a:r>
              <a:rPr lang="zh-CN" altLang="zh-CN" b="1" dirty="0">
                <a:solidFill>
                  <a:srgbClr val="000000"/>
                </a:solidFill>
                <a:latin typeface="黑体" panose="02010609060101010101" pitchFamily="49" charset="-122"/>
                <a:ea typeface="黑体" panose="02010609060101010101" pitchFamily="49" charset="-122"/>
                <a:cs typeface="黑体" panose="02010609060101010101" pitchFamily="49" charset="-122"/>
              </a:rPr>
              <a:t>磁感应强度</a:t>
            </a:r>
            <a:r>
              <a:rPr lang="en-US" altLang="zh-CN" b="1" dirty="0">
                <a:solidFill>
                  <a:srgbClr val="000000"/>
                </a:solidFill>
                <a:latin typeface="黑体" panose="02010609060101010101" pitchFamily="49" charset="-122"/>
                <a:ea typeface="黑体" panose="02010609060101010101" pitchFamily="49" charset="-122"/>
                <a:cs typeface="黑体" panose="02010609060101010101" pitchFamily="49" charset="-122"/>
              </a:rPr>
              <a:t>B</a:t>
            </a:r>
            <a:r>
              <a:rPr lang="zh-CN" altLang="en-US" i="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endParaRPr lang="en-US" altLang="zh-CN" i="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zh-CN" dirty="0">
                <a:solidFill>
                  <a:srgbClr val="000000"/>
                </a:solidFill>
                <a:latin typeface="黑体" panose="02010609060101010101" pitchFamily="49" charset="-122"/>
                <a:ea typeface="黑体" panose="02010609060101010101" pitchFamily="49" charset="-122"/>
                <a:cs typeface="黑体" panose="02010609060101010101" pitchFamily="49" charset="-122"/>
              </a:rPr>
              <a:t>在均匀磁场中，磁感应强度</a:t>
            </a:r>
            <a:r>
              <a:rPr lang="en-US" altLang="zh-CN" i="1" dirty="0">
                <a:solidFill>
                  <a:srgbClr val="000000"/>
                </a:solidFill>
                <a:latin typeface="黑体" panose="02010609060101010101" pitchFamily="49" charset="-122"/>
                <a:ea typeface="黑体" panose="02010609060101010101" pitchFamily="49" charset="-122"/>
                <a:cs typeface="黑体" panose="02010609060101010101" pitchFamily="49" charset="-122"/>
              </a:rPr>
              <a:t>B</a:t>
            </a:r>
            <a:r>
              <a:rPr lang="zh-CN" altLang="zh-CN" dirty="0">
                <a:solidFill>
                  <a:srgbClr val="000000"/>
                </a:solidFill>
                <a:latin typeface="黑体" panose="02010609060101010101" pitchFamily="49" charset="-122"/>
                <a:ea typeface="黑体" panose="02010609060101010101" pitchFamily="49" charset="-122"/>
                <a:cs typeface="黑体" panose="02010609060101010101" pitchFamily="49" charset="-122"/>
              </a:rPr>
              <a:t>与垂直于方向磁场的面积</a:t>
            </a:r>
            <a:r>
              <a:rPr lang="en-US" altLang="zh-CN" dirty="0">
                <a:solidFill>
                  <a:srgbClr val="000000"/>
                </a:solidFill>
                <a:latin typeface="黑体" panose="02010609060101010101" pitchFamily="49" charset="-122"/>
                <a:ea typeface="黑体" panose="02010609060101010101" pitchFamily="49" charset="-122"/>
                <a:cs typeface="黑体" panose="02010609060101010101" pitchFamily="49" charset="-122"/>
              </a:rPr>
              <a:t>S</a:t>
            </a:r>
            <a:r>
              <a:rPr lang="zh-CN" altLang="zh-CN" dirty="0">
                <a:solidFill>
                  <a:srgbClr val="000000"/>
                </a:solidFill>
                <a:latin typeface="黑体" panose="02010609060101010101" pitchFamily="49" charset="-122"/>
                <a:ea typeface="黑体" panose="02010609060101010101" pitchFamily="49" charset="-122"/>
                <a:cs typeface="黑体" panose="02010609060101010101" pitchFamily="49" charset="-122"/>
              </a:rPr>
              <a:t>的乘积，称为通过该面积的</a:t>
            </a:r>
            <a:r>
              <a:rPr lang="zh-CN" altLang="zh-CN" b="1" dirty="0">
                <a:solidFill>
                  <a:srgbClr val="000000"/>
                </a:solidFill>
                <a:latin typeface="黑体" panose="02010609060101010101" pitchFamily="49" charset="-122"/>
                <a:ea typeface="黑体" panose="02010609060101010101" pitchFamily="49" charset="-122"/>
                <a:cs typeface="黑体" panose="02010609060101010101" pitchFamily="49" charset="-122"/>
              </a:rPr>
              <a:t>磁通</a:t>
            </a:r>
            <a:r>
              <a:rPr lang="en-US" altLang="zh-CN"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zh-CN"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zh-CN" dirty="0">
                <a:solidFill>
                  <a:srgbClr val="000000"/>
                </a:solidFill>
                <a:latin typeface="黑体" panose="02010609060101010101" pitchFamily="49" charset="-122"/>
                <a:ea typeface="黑体" panose="02010609060101010101" pitchFamily="49" charset="-122"/>
                <a:cs typeface="黑体" panose="02010609060101010101" pitchFamily="49" charset="-122"/>
              </a:rPr>
              <a:t>不同的介质的导磁能力不同。描述磁场介质导磁能力的物理量称为</a:t>
            </a:r>
            <a:r>
              <a:rPr lang="zh-CN" altLang="zh-CN" b="1" dirty="0">
                <a:solidFill>
                  <a:srgbClr val="000000"/>
                </a:solidFill>
                <a:latin typeface="黑体" panose="02010609060101010101" pitchFamily="49" charset="-122"/>
                <a:ea typeface="黑体" panose="02010609060101010101" pitchFamily="49" charset="-122"/>
                <a:cs typeface="黑体" panose="02010609060101010101" pitchFamily="49" charset="-122"/>
              </a:rPr>
              <a:t>磁导率</a:t>
            </a:r>
            <a:r>
              <a:rPr lang="en-US" altLang="zh-CN" i="1"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zh-CN" i="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pic>
        <p:nvPicPr>
          <p:cNvPr id="3" name="Picture 2"/>
          <p:cNvPicPr>
            <a:picLocks noChangeAspect="1" noChangeArrowheads="1"/>
          </p:cNvPicPr>
          <p:nvPr/>
        </p:nvPicPr>
        <p:blipFill>
          <a:blip r:embed="rId2"/>
          <a:srcRect/>
          <a:stretch>
            <a:fillRect/>
          </a:stretch>
        </p:blipFill>
        <p:spPr bwMode="auto">
          <a:xfrm>
            <a:off x="8088678" y="4356255"/>
            <a:ext cx="468063" cy="442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6476" y="5449125"/>
            <a:ext cx="353336" cy="374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46" name="Rectangle 2"/>
          <p:cNvSpPr>
            <a:spLocks noGrp="1"/>
          </p:cNvSpPr>
          <p:nvPr>
            <p:custDataLst>
              <p:tags r:id="rId4"/>
            </p:custDataLst>
          </p:nvPr>
        </p:nvSpPr>
        <p:spPr>
          <a:xfrm>
            <a:off x="425450" y="1054032"/>
            <a:ext cx="2917190" cy="56705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r>
              <a:rPr kumimoji="1" lang="en-US" altLang="zh-CN" sz="3200" b="1" dirty="0">
                <a:solidFill>
                  <a:schemeClr val="tx1"/>
                </a:solidFill>
                <a:latin typeface="黑体" panose="02010609060101010101" pitchFamily="49" charset="-122"/>
                <a:ea typeface="黑体" panose="02010609060101010101" pitchFamily="49" charset="-122"/>
                <a:cs typeface="黑体" panose="02010609060101010101" pitchFamily="49" charset="-122"/>
              </a:rPr>
              <a:t>一、</a:t>
            </a:r>
            <a:r>
              <a:rPr kumimoji="1" lang="zh-CN" altLang="en-US" sz="3200" b="1" dirty="0">
                <a:solidFill>
                  <a:schemeClr val="tx1"/>
                </a:solidFill>
                <a:latin typeface="黑体" panose="02010609060101010101" pitchFamily="49" charset="-122"/>
                <a:ea typeface="黑体" panose="02010609060101010101" pitchFamily="49" charset="-122"/>
                <a:cs typeface="黑体" panose="02010609060101010101" pitchFamily="49" charset="-122"/>
              </a:rPr>
              <a:t>磁路</a:t>
            </a:r>
            <a:endParaRPr kumimoji="1" lang="zh-CN" altLang="en-US" sz="32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104140" y="382905"/>
            <a:ext cx="9046210" cy="460375"/>
            <a:chOff x="164" y="603"/>
            <a:chExt cx="14246" cy="725"/>
          </a:xfrm>
        </p:grpSpPr>
        <p:sp>
          <p:nvSpPr>
            <p:cNvPr id="10" name="文本框 9"/>
            <p:cNvSpPr txBox="1"/>
            <p:nvPr/>
          </p:nvSpPr>
          <p:spPr>
            <a:xfrm>
              <a:off x="164" y="603"/>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1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磁路及其基本定律</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4" name="文本框 3"/>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8" name="文本框 7"/>
                <p:cNvSpPr txBox="1"/>
                <p:nvPr/>
              </p:nvSpPr>
              <p:spPr>
                <a:xfrm>
                  <a:off x="4774"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5"/>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483870" y="4258764"/>
            <a:ext cx="8370658" cy="2007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buFontTx/>
              <a:buNone/>
            </a:pPr>
            <a:r>
              <a:rPr lang="zh-CN" altLang="en-US" sz="2800" b="1" dirty="0">
                <a:solidFill>
                  <a:schemeClr val="tx1"/>
                </a:solidFill>
                <a:latin typeface="黑体" panose="02010609060101010101" pitchFamily="49" charset="-122"/>
                <a:ea typeface="黑体" panose="02010609060101010101" pitchFamily="49" charset="-122"/>
              </a:rPr>
              <a:t>磁通量所通过的磁介质的闭合路径称为磁路。</a:t>
            </a:r>
            <a:endParaRPr lang="en-US" altLang="zh-CN" sz="2800" b="1" dirty="0">
              <a:solidFill>
                <a:schemeClr val="tx1"/>
              </a:solidFill>
              <a:latin typeface="黑体" panose="02010609060101010101" pitchFamily="49" charset="-122"/>
              <a:ea typeface="黑体" panose="02010609060101010101" pitchFamily="49" charset="-122"/>
            </a:endParaRPr>
          </a:p>
          <a:p>
            <a:pPr algn="l" eaLnBrk="1" hangingPunct="1">
              <a:buFontTx/>
              <a:buNone/>
            </a:pPr>
            <a:r>
              <a:rPr lang="zh-CN" altLang="en-US" sz="2800" b="1" dirty="0">
                <a:solidFill>
                  <a:schemeClr val="tx1"/>
                </a:solidFill>
                <a:latin typeface="黑体" panose="02010609060101010101" pitchFamily="49" charset="-122"/>
                <a:ea typeface="黑体" panose="02010609060101010101" pitchFamily="49" charset="-122"/>
              </a:rPr>
              <a:t>凡含有空隙的路，一部分磁通量作为有用的磁场，还有一部分磁通量在空隙的附近泄漏在空间，形成漏磁通。</a:t>
            </a:r>
            <a:endParaRPr lang="zh-CN" altLang="en-US" sz="2800" b="1" dirty="0">
              <a:solidFill>
                <a:schemeClr val="tx1"/>
              </a:solidFill>
              <a:latin typeface="黑体" panose="02010609060101010101" pitchFamily="49" charset="-122"/>
              <a:ea typeface="黑体" panose="02010609060101010101" pitchFamily="49" charset="-122"/>
            </a:endParaRPr>
          </a:p>
        </p:txBody>
      </p:sp>
      <p:grpSp>
        <p:nvGrpSpPr>
          <p:cNvPr id="16" name="组合 15"/>
          <p:cNvGrpSpPr/>
          <p:nvPr/>
        </p:nvGrpSpPr>
        <p:grpSpPr>
          <a:xfrm>
            <a:off x="104140" y="382905"/>
            <a:ext cx="9046210" cy="460375"/>
            <a:chOff x="164" y="603"/>
            <a:chExt cx="14246" cy="725"/>
          </a:xfrm>
        </p:grpSpPr>
        <p:sp>
          <p:nvSpPr>
            <p:cNvPr id="10" name="文本框 9"/>
            <p:cNvSpPr txBox="1"/>
            <p:nvPr/>
          </p:nvSpPr>
          <p:spPr>
            <a:xfrm>
              <a:off x="164" y="603"/>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1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磁路及其基本定律</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3" name="文本框 2"/>
                <p:cNvSpPr txBox="1"/>
                <p:nvPr/>
              </p:nvSpPr>
              <p:spPr>
                <a:xfrm>
                  <a:off x="6743"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6" name="文本框 5"/>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8" name="文本框 7"/>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4774"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pic>
        <p:nvPicPr>
          <p:cNvPr id="2" name="图片 1"/>
          <p:cNvPicPr>
            <a:picLocks noChangeAspect="1"/>
          </p:cNvPicPr>
          <p:nvPr/>
        </p:nvPicPr>
        <p:blipFill>
          <a:blip r:embed="rId2"/>
          <a:stretch>
            <a:fillRect/>
          </a:stretch>
        </p:blipFill>
        <p:spPr>
          <a:xfrm>
            <a:off x="410845" y="1167765"/>
            <a:ext cx="8208010" cy="2965450"/>
          </a:xfrm>
          <a:prstGeom prst="rect">
            <a:avLst/>
          </a:prstGeom>
        </p:spPr>
      </p:pic>
    </p:spTree>
    <p:custDataLst>
      <p:tags r:id="rId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7" name="文本框 13"/>
          <p:cNvSpPr txBox="1">
            <a:spLocks noChangeArrowheads="1"/>
          </p:cNvSpPr>
          <p:nvPr>
            <p:custDataLst>
              <p:tags r:id="rId2"/>
            </p:custDataLst>
          </p:nvPr>
        </p:nvSpPr>
        <p:spPr bwMode="auto">
          <a:xfrm>
            <a:off x="423081" y="3929287"/>
            <a:ext cx="813005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图</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所示：磁通量集中在铁环内，这样的铁环构成一个无漏磁的磁路；</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图</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(b)</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所示：铁环上只有一部分绕以线圈，由于铁环的磁导率远比空气磁导率大，则绝大部分磁通量仍在铁环内，只有很少的部分泄漏在环外；图</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(b)</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的虚线所示：这样的磁路称为有漏磁的磁路。</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104140" y="382905"/>
            <a:ext cx="9046210" cy="460375"/>
            <a:chOff x="164" y="603"/>
            <a:chExt cx="14246" cy="725"/>
          </a:xfrm>
        </p:grpSpPr>
        <p:sp>
          <p:nvSpPr>
            <p:cNvPr id="10" name="文本框 9"/>
            <p:cNvSpPr txBox="1"/>
            <p:nvPr/>
          </p:nvSpPr>
          <p:spPr>
            <a:xfrm>
              <a:off x="164" y="603"/>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1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磁路及其基本定律</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3" name="组合 2"/>
              <p:cNvGrpSpPr/>
              <p:nvPr/>
            </p:nvGrpSpPr>
            <p:grpSpPr>
              <a:xfrm>
                <a:off x="6546" y="653"/>
                <a:ext cx="7865" cy="628"/>
                <a:chOff x="4774" y="800"/>
                <a:chExt cx="7865" cy="628"/>
              </a:xfrm>
            </p:grpSpPr>
            <p:sp>
              <p:nvSpPr>
                <p:cNvPr id="4" name="文本框 3"/>
                <p:cNvSpPr txBox="1"/>
                <p:nvPr/>
              </p:nvSpPr>
              <p:spPr>
                <a:xfrm>
                  <a:off x="6743"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5" name="文本框 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8" name="文本框 7"/>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4774"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pic>
        <p:nvPicPr>
          <p:cNvPr id="11" name="图片 10"/>
          <p:cNvPicPr>
            <a:picLocks noChangeAspect="1"/>
          </p:cNvPicPr>
          <p:nvPr/>
        </p:nvPicPr>
        <p:blipFill>
          <a:blip r:embed="rId3"/>
          <a:stretch>
            <a:fillRect/>
          </a:stretch>
        </p:blipFill>
        <p:spPr>
          <a:xfrm>
            <a:off x="1349691" y="1193739"/>
            <a:ext cx="6126480" cy="2466975"/>
          </a:xfrm>
          <a:prstGeom prst="rect">
            <a:avLst/>
          </a:prstGeom>
        </p:spPr>
      </p:pic>
    </p:spTree>
    <p:custDataLst>
      <p:tags r:id="rId4"/>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7" name="文本框 13"/>
          <p:cNvSpPr txBox="1">
            <a:spLocks noChangeArrowheads="1"/>
          </p:cNvSpPr>
          <p:nvPr>
            <p:custDataLst>
              <p:tags r:id="rId2"/>
            </p:custDataLst>
          </p:nvPr>
        </p:nvSpPr>
        <p:spPr bwMode="auto">
          <a:xfrm>
            <a:off x="491319" y="4052088"/>
            <a:ext cx="8061812"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图</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(c)</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所示：如果铁环上有一个空隙，空隙处的磁通量以磁力线表示，磁力线略向外弯曲，这是含有空隙的磁路，可以把磁路看做铁心和空隙两个部分串联组成，称之为串联磁路；</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图</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(d)</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所示，并联的磁路，变压器的磁路就属于这种类型。</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97790" y="311982"/>
            <a:ext cx="9046210" cy="460375"/>
            <a:chOff x="164" y="603"/>
            <a:chExt cx="14246" cy="725"/>
          </a:xfrm>
        </p:grpSpPr>
        <p:sp>
          <p:nvSpPr>
            <p:cNvPr id="10" name="文本框 9"/>
            <p:cNvSpPr txBox="1"/>
            <p:nvPr/>
          </p:nvSpPr>
          <p:spPr>
            <a:xfrm>
              <a:off x="164" y="603"/>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1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磁路及其基本定律</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3" name="组合 2"/>
              <p:cNvGrpSpPr/>
              <p:nvPr/>
            </p:nvGrpSpPr>
            <p:grpSpPr>
              <a:xfrm>
                <a:off x="6546" y="653"/>
                <a:ext cx="7865" cy="628"/>
                <a:chOff x="4774" y="800"/>
                <a:chExt cx="7865" cy="628"/>
              </a:xfrm>
            </p:grpSpPr>
            <p:sp>
              <p:nvSpPr>
                <p:cNvPr id="4" name="文本框 3"/>
                <p:cNvSpPr txBox="1"/>
                <p:nvPr/>
              </p:nvSpPr>
              <p:spPr>
                <a:xfrm>
                  <a:off x="6743"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5" name="文本框 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8" name="文本框 7"/>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4774"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pic>
        <p:nvPicPr>
          <p:cNvPr id="12" name="图片 11"/>
          <p:cNvPicPr>
            <a:picLocks noChangeAspect="1"/>
          </p:cNvPicPr>
          <p:nvPr/>
        </p:nvPicPr>
        <p:blipFill>
          <a:blip r:embed="rId3"/>
          <a:stretch>
            <a:fillRect/>
          </a:stretch>
        </p:blipFill>
        <p:spPr>
          <a:xfrm>
            <a:off x="1423670" y="1189530"/>
            <a:ext cx="6126480" cy="2466975"/>
          </a:xfrm>
          <a:prstGeom prst="rect">
            <a:avLst/>
          </a:prstGeom>
        </p:spPr>
      </p:pic>
    </p:spTree>
    <p:custDataLst>
      <p:tags r:id="rId4"/>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Rectangle 3"/>
              <p:cNvSpPr txBox="1">
                <a:spLocks noChangeArrowheads="1"/>
              </p:cNvSpPr>
              <p:nvPr>
                <p:custDataLst>
                  <p:tags r:id="rId2"/>
                </p:custDataLst>
              </p:nvPr>
            </p:nvSpPr>
            <p:spPr bwMode="auto">
              <a:xfrm>
                <a:off x="417099" y="1297968"/>
                <a:ext cx="7920037" cy="1278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buFontTx/>
                  <a:buNone/>
                </a:pP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．磁路欧姆定律</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FontTx/>
                  <a:buNone/>
                </a:pPr>
                <a:r>
                  <a:rPr lang="zh-CN" altLang="en-US" sz="24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设有一个截面积为</a:t>
                </a:r>
                <a:r>
                  <a:rPr lang="en-US" altLang="zh-CN" sz="24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S</a:t>
                </a:r>
                <a:r>
                  <a:rPr lang="zh-CN" altLang="en-US" sz="24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，平均周长为</a:t>
                </a:r>
                <a:r>
                  <a:rPr lang="en-US" altLang="zh-CN" sz="24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l</a:t>
                </a:r>
                <a:r>
                  <a:rPr lang="zh-CN" altLang="en-US" sz="24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，磁导率为</a:t>
                </a:r>
                <a:r>
                  <a:rPr lang="en-US" altLang="zh-CN" sz="24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μ</a:t>
                </a:r>
                <a:r>
                  <a:rPr lang="zh-CN" altLang="en-US" sz="24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的软磁圆环，如图</a:t>
                </a:r>
                <a:r>
                  <a:rPr lang="en-US" altLang="zh-CN" sz="24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zh-CN" altLang="en-US" sz="24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所示，铁环上绕以匝数为</a:t>
                </a:r>
                <a:r>
                  <a:rPr lang="en-US" altLang="zh-CN" sz="24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N</a:t>
                </a:r>
                <a:r>
                  <a:rPr lang="zh-CN" altLang="en-US" sz="24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的线圈，若磁化电流为</a:t>
                </a:r>
                <a:r>
                  <a:rPr lang="en-US" altLang="zh-CN" sz="24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i</a:t>
                </a:r>
                <a:r>
                  <a:rPr lang="zh-CN" altLang="en-US" sz="24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，则图环内的磁场</a:t>
                </a:r>
                <a:r>
                  <a:rPr lang="en-US" altLang="zh-CN" sz="24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H</a:t>
                </a:r>
                <a:r>
                  <a:rPr lang="zh-CN" altLang="en-US" sz="24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为：</a:t>
                </a:r>
                <a14:m>
                  <m:oMath xmlns:m="http://schemas.openxmlformats.org/officeDocument/2006/math">
                    <m:r>
                      <a:rPr lang="en-US" altLang="zh-CN" sz="2400" b="0" i="1" smtClean="0">
                        <a:solidFill>
                          <a:schemeClr val="dk1">
                            <a:lumMod val="85000"/>
                            <a:lumOff val="15000"/>
                          </a:schemeClr>
                        </a:solidFill>
                        <a:latin typeface="DejaVu Math TeX Gyre" panose="02000503000000000000" charset="0"/>
                        <a:ea typeface="黑体" panose="02010609060101010101" pitchFamily="49" charset="-122"/>
                        <a:cs typeface="DejaVu Math TeX Gyre" panose="02000503000000000000" charset="0"/>
                      </a:rPr>
                      <m:t>𝐻</m:t>
                    </m:r>
                    <m:r>
                      <a:rPr lang="en-US" altLang="zh-CN" sz="2400" b="0" i="1" smtClean="0">
                        <a:solidFill>
                          <a:schemeClr val="dk1">
                            <a:lumMod val="85000"/>
                            <a:lumOff val="15000"/>
                          </a:schemeClr>
                        </a:solidFill>
                        <a:latin typeface="DejaVu Math TeX Gyre" panose="02000503000000000000" charset="0"/>
                        <a:ea typeface="MS Mincho" charset="0"/>
                        <a:cs typeface="DejaVu Math TeX Gyre" panose="02000503000000000000" charset="0"/>
                      </a:rPr>
                      <m:t>=</m:t>
                    </m:r>
                    <m:f>
                      <m:fPr>
                        <m:ctrlPr>
                          <a:rPr lang="en-US" altLang="zh-CN" sz="2400" b="0" i="1" smtClean="0">
                            <a:solidFill>
                              <a:schemeClr val="dk1">
                                <a:lumMod val="85000"/>
                                <a:lumOff val="15000"/>
                              </a:schemeClr>
                            </a:solidFill>
                            <a:latin typeface="Cambria Math" panose="02040503050406030204" pitchFamily="18" charset="0"/>
                            <a:ea typeface="黑体" panose="02010609060101010101" pitchFamily="49" charset="-122"/>
                            <a:cs typeface="DejaVu Math TeX Gyre" panose="02000503000000000000" charset="0"/>
                          </a:rPr>
                        </m:ctrlPr>
                      </m:fPr>
                      <m:num>
                        <m:r>
                          <a:rPr lang="en-US" altLang="zh-CN" sz="2400" b="0" i="1" smtClean="0">
                            <a:solidFill>
                              <a:schemeClr val="dk1">
                                <a:lumMod val="85000"/>
                                <a:lumOff val="15000"/>
                              </a:schemeClr>
                            </a:solidFill>
                            <a:latin typeface="DejaVu Math TeX Gyre" panose="02000503000000000000" charset="0"/>
                            <a:ea typeface="黑体" panose="02010609060101010101" pitchFamily="49" charset="-122"/>
                            <a:cs typeface="DejaVu Math TeX Gyre" panose="02000503000000000000" charset="0"/>
                          </a:rPr>
                          <m:t>𝑁𝐼</m:t>
                        </m:r>
                      </m:num>
                      <m:den>
                        <m:r>
                          <a:rPr lang="en-US" altLang="zh-CN" sz="2400" b="0" i="1" smtClean="0">
                            <a:solidFill>
                              <a:schemeClr val="dk1">
                                <a:lumMod val="85000"/>
                                <a:lumOff val="15000"/>
                              </a:schemeClr>
                            </a:solidFill>
                            <a:latin typeface="DejaVu Math TeX Gyre" panose="02000503000000000000" charset="0"/>
                            <a:ea typeface="黑体" panose="02010609060101010101" pitchFamily="49" charset="-122"/>
                            <a:cs typeface="DejaVu Math TeX Gyre" panose="02000503000000000000" charset="0"/>
                          </a:rPr>
                          <m:t>𝑙</m:t>
                        </m:r>
                      </m:den>
                    </m:f>
                  </m:oMath>
                </a14:m>
                <a:endParaRPr lang="en-US" altLang="zh-CN" sz="2400" b="0" i="1" dirty="0">
                  <a:solidFill>
                    <a:schemeClr val="dk1">
                      <a:lumMod val="85000"/>
                      <a:lumOff val="15000"/>
                    </a:schemeClr>
                  </a:solidFill>
                  <a:latin typeface="DejaVu Math TeX Gyre" panose="02000503000000000000" charset="0"/>
                  <a:ea typeface="黑体" panose="02010609060101010101" pitchFamily="49" charset="-122"/>
                  <a:cs typeface="DejaVu Math TeX Gyre" panose="02000503000000000000" charset="0"/>
                </a:endParaRPr>
              </a:p>
            </p:txBody>
          </p:sp>
        </mc:Choice>
        <mc:Fallback>
          <p:sp>
            <p:nvSpPr>
              <p:cNvPr id="4" name="Rectangle 3"/>
              <p:cNvSpPr txBox="1">
                <a:spLocks noRot="1" noChangeAspect="1" noMove="1" noResize="1" noEditPoints="1" noAdjustHandles="1" noChangeArrowheads="1" noChangeShapeType="1" noTextEdit="1"/>
              </p:cNvSpPr>
              <p:nvPr>
                <p:custDataLst>
                  <p:tags r:id="rId3"/>
                </p:custDataLst>
              </p:nvPr>
            </p:nvSpPr>
            <p:spPr bwMode="auto">
              <a:xfrm>
                <a:off x="417099" y="1297968"/>
                <a:ext cx="7920037" cy="1278978"/>
              </a:xfrm>
              <a:prstGeom prst="rect">
                <a:avLst/>
              </a:prstGeom>
              <a:blipFill rotWithShape="1">
                <a:blip r:embed="rId4"/>
                <a:stretch>
                  <a:fillRect l="-7" t="-2" r="3" b="-4159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矩形 2"/>
              <p:cNvSpPr/>
              <p:nvPr>
                <p:custDataLst>
                  <p:tags r:id="rId5"/>
                </p:custDataLst>
              </p:nvPr>
            </p:nvSpPr>
            <p:spPr>
              <a:xfrm>
                <a:off x="2937165" y="3188127"/>
                <a:ext cx="5153890" cy="2506980"/>
              </a:xfrm>
              <a:prstGeom prst="rect">
                <a:avLst/>
              </a:prstGeom>
            </p:spPr>
            <p:txBody>
              <a:bodyPr wrap="square">
                <a:spAutoFit/>
              </a:bodyPr>
              <a:lstStyle/>
              <a:p>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磁场</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H</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的方向与环的轴线平行。在无漏磁的情况下，穿过环的界面的磁通：</a:t>
                </a:r>
                <a14:m>
                  <m:oMath xmlns:m="http://schemas.openxmlformats.org/officeDocument/2006/math">
                    <m:r>
                      <a:rPr lang="en-US" altLang="zh-CN" sz="2800" b="0" i="0" smtClean="0">
                        <a:solidFill>
                          <a:schemeClr val="dk1"/>
                        </a:solidFill>
                        <a:latin typeface="DejaVu Math TeX Gyre" panose="02000503000000000000" charset="0"/>
                        <a:ea typeface="MS Mincho" charset="0"/>
                        <a:cs typeface="DejaVu Math TeX Gyre" panose="02000503000000000000" charset="0"/>
                      </a:rPr>
                      <m:t>     </m:t>
                    </m:r>
                    <m:r>
                      <a:rPr lang="zh-CN" altLang="en-US" sz="2800" i="1" smtClean="0">
                        <a:solidFill>
                          <a:schemeClr val="dk1"/>
                        </a:solidFill>
                        <a:latin typeface="DejaVu Math TeX Gyre" panose="02000503000000000000" charset="0"/>
                        <a:ea typeface="MS Mincho" charset="0"/>
                        <a:cs typeface="DejaVu Math TeX Gyre" panose="02000503000000000000" charset="0"/>
                      </a:rPr>
                      <m:t>∅</m:t>
                    </m:r>
                    <m:r>
                      <a:rPr lang="en-US" altLang="zh-CN" sz="2800" b="0" i="1" smtClean="0">
                        <a:solidFill>
                          <a:schemeClr val="dk1"/>
                        </a:solidFill>
                        <a:latin typeface="DejaVu Math TeX Gyre" panose="02000503000000000000" charset="0"/>
                        <a:ea typeface="MS Mincho" charset="0"/>
                        <a:cs typeface="DejaVu Math TeX Gyre" panose="02000503000000000000" charset="0"/>
                      </a:rPr>
                      <m:t>=</m:t>
                    </m:r>
                    <m:r>
                      <a:rPr lang="en-US" altLang="zh-CN" sz="2800" b="0" i="1" smtClean="0">
                        <a:solidFill>
                          <a:schemeClr val="dk1"/>
                        </a:solidFill>
                        <a:latin typeface="DejaVu Math TeX Gyre" panose="02000503000000000000" charset="0"/>
                        <a:ea typeface="黑体" panose="02010609060101010101" pitchFamily="49" charset="-122"/>
                        <a:cs typeface="DejaVu Math TeX Gyre" panose="02000503000000000000" charset="0"/>
                      </a:rPr>
                      <m:t>𝐵𝑆</m:t>
                    </m:r>
                  </m:oMath>
                </a14:m>
                <a:endParaRPr lang="en-US" altLang="zh-CN" sz="2800" b="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解得：</a:t>
                </a:r>
                <a14:m>
                  <m:oMath xmlns:m="http://schemas.openxmlformats.org/officeDocument/2006/math">
                    <m:r>
                      <a:rPr lang="zh-CN" altLang="en-US" sz="2800" i="1" smtClean="0">
                        <a:solidFill>
                          <a:schemeClr val="dk1"/>
                        </a:solidFill>
                        <a:latin typeface="DejaVu Math TeX Gyre" panose="02000503000000000000" charset="0"/>
                        <a:ea typeface="MS Mincho" charset="0"/>
                        <a:cs typeface="DejaVu Math TeX Gyre" panose="02000503000000000000" charset="0"/>
                      </a:rPr>
                      <m:t>∅</m:t>
                    </m:r>
                    <m:r>
                      <a:rPr lang="en-US" altLang="zh-CN" sz="2800" b="0" i="1" smtClean="0">
                        <a:solidFill>
                          <a:schemeClr val="dk1"/>
                        </a:solidFill>
                        <a:latin typeface="DejaVu Math TeX Gyre" panose="02000503000000000000" charset="0"/>
                        <a:ea typeface="MS Mincho" charset="0"/>
                        <a:cs typeface="DejaVu Math TeX Gyre" panose="02000503000000000000" charset="0"/>
                      </a:rPr>
                      <m:t>=</m:t>
                    </m:r>
                    <m:f>
                      <m:fPr>
                        <m:ctrlPr>
                          <a:rPr lang="en-US" altLang="zh-CN" sz="2800" b="0" i="1" smtClean="0">
                            <a:solidFill>
                              <a:schemeClr val="dk1"/>
                            </a:solidFill>
                            <a:latin typeface="Cambria Math" panose="02040503050406030204" pitchFamily="18" charset="0"/>
                            <a:ea typeface="黑体" panose="02010609060101010101" pitchFamily="49" charset="-122"/>
                            <a:cs typeface="DejaVu Math TeX Gyre" panose="02000503000000000000" charset="0"/>
                          </a:rPr>
                        </m:ctrlPr>
                      </m:fPr>
                      <m:num>
                        <m:sSub>
                          <m:sSubPr>
                            <m:ctrlPr>
                              <a:rPr lang="en-US" altLang="zh-CN" sz="2800" b="0" i="1" smtClean="0">
                                <a:solidFill>
                                  <a:schemeClr val="dk1"/>
                                </a:solidFill>
                                <a:latin typeface="Cambria Math" panose="02040503050406030204" pitchFamily="18" charset="0"/>
                                <a:ea typeface="黑体" panose="02010609060101010101" pitchFamily="49" charset="-122"/>
                                <a:cs typeface="DejaVu Math TeX Gyre" panose="02000503000000000000" charset="0"/>
                              </a:rPr>
                            </m:ctrlPr>
                          </m:sSubPr>
                          <m:e>
                            <m:r>
                              <a:rPr lang="en-US" altLang="zh-CN" sz="2800" b="0" i="1" smtClean="0">
                                <a:solidFill>
                                  <a:schemeClr val="dk1"/>
                                </a:solidFill>
                                <a:latin typeface="DejaVu Math TeX Gyre" panose="02000503000000000000" charset="0"/>
                                <a:ea typeface="黑体" panose="02010609060101010101" pitchFamily="49" charset="-122"/>
                                <a:cs typeface="DejaVu Math TeX Gyre" panose="02000503000000000000" charset="0"/>
                              </a:rPr>
                              <m:t>𝐹</m:t>
                            </m:r>
                          </m:e>
                          <m:sub>
                            <m:r>
                              <a:rPr lang="en-US" altLang="zh-CN" sz="2800" b="0" i="1" smtClean="0">
                                <a:solidFill>
                                  <a:schemeClr val="dk1"/>
                                </a:solidFill>
                                <a:latin typeface="DejaVu Math TeX Gyre" panose="02000503000000000000" charset="0"/>
                                <a:ea typeface="黑体" panose="02010609060101010101" pitchFamily="49" charset="-122"/>
                                <a:cs typeface="DejaVu Math TeX Gyre" panose="02000503000000000000" charset="0"/>
                              </a:rPr>
                              <m:t>𝑚</m:t>
                            </m:r>
                          </m:sub>
                        </m:sSub>
                      </m:num>
                      <m:den>
                        <m:sSub>
                          <m:sSubPr>
                            <m:ctrlPr>
                              <a:rPr lang="en-US" altLang="zh-CN" sz="2800" b="0" i="1" smtClean="0">
                                <a:solidFill>
                                  <a:schemeClr val="dk1"/>
                                </a:solidFill>
                                <a:latin typeface="Cambria Math" panose="02040503050406030204" pitchFamily="18" charset="0"/>
                                <a:ea typeface="黑体" panose="02010609060101010101" pitchFamily="49" charset="-122"/>
                                <a:cs typeface="DejaVu Math TeX Gyre" panose="02000503000000000000" charset="0"/>
                              </a:rPr>
                            </m:ctrlPr>
                          </m:sSubPr>
                          <m:e>
                            <m:r>
                              <a:rPr lang="en-US" altLang="zh-CN" sz="2800" b="0" i="1" smtClean="0">
                                <a:solidFill>
                                  <a:schemeClr val="dk1"/>
                                </a:solidFill>
                                <a:latin typeface="DejaVu Math TeX Gyre" panose="02000503000000000000" charset="0"/>
                                <a:ea typeface="黑体" panose="02010609060101010101" pitchFamily="49" charset="-122"/>
                                <a:cs typeface="DejaVu Math TeX Gyre" panose="02000503000000000000" charset="0"/>
                              </a:rPr>
                              <m:t>𝑅</m:t>
                            </m:r>
                          </m:e>
                          <m:sub>
                            <m:r>
                              <a:rPr lang="en-US" altLang="zh-CN" sz="2800" b="0" i="1" smtClean="0">
                                <a:solidFill>
                                  <a:schemeClr val="dk1"/>
                                </a:solidFill>
                                <a:latin typeface="DejaVu Math TeX Gyre" panose="02000503000000000000" charset="0"/>
                                <a:ea typeface="黑体" panose="02010609060101010101" pitchFamily="49" charset="-122"/>
                                <a:cs typeface="DejaVu Math TeX Gyre" panose="02000503000000000000" charset="0"/>
                              </a:rPr>
                              <m:t>𝑚</m:t>
                            </m:r>
                          </m:sub>
                        </m:sSub>
                      </m:den>
                    </m:f>
                  </m:oMath>
                </a14:m>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3" name="矩形 2"/>
              <p:cNvSpPr>
                <a:spLocks noRot="1" noChangeAspect="1" noMove="1" noResize="1" noEditPoints="1" noAdjustHandles="1" noChangeArrowheads="1" noChangeShapeType="1" noTextEdit="1"/>
              </p:cNvSpPr>
              <p:nvPr>
                <p:custDataLst>
                  <p:tags r:id="rId6"/>
                </p:custDataLst>
              </p:nvPr>
            </p:nvSpPr>
            <p:spPr>
              <a:xfrm>
                <a:off x="2937165" y="3188127"/>
                <a:ext cx="5153890" cy="2506980"/>
              </a:xfrm>
              <a:prstGeom prst="rect">
                <a:avLst/>
              </a:prstGeom>
              <a:blipFill rotWithShape="1">
                <a:blip r:embed="rId7"/>
                <a:stretch>
                  <a:fillRect l="-6" t="-17" r="10" b="17"/>
                </a:stretch>
              </a:blipFill>
            </p:spPr>
            <p:txBody>
              <a:bodyPr/>
              <a:lstStyle/>
              <a:p>
                <a:r>
                  <a:rPr lang="zh-CN" altLang="en-US">
                    <a:noFill/>
                  </a:rPr>
                  <a:t> </a:t>
                </a:r>
              </a:p>
            </p:txBody>
          </p:sp>
        </mc:Fallback>
      </mc:AlternateContent>
      <p:sp>
        <p:nvSpPr>
          <p:cNvPr id="2" name="Rectangle 2"/>
          <p:cNvSpPr>
            <a:spLocks noGrp="1"/>
          </p:cNvSpPr>
          <p:nvPr>
            <p:custDataLst>
              <p:tags r:id="rId8"/>
            </p:custDataLst>
          </p:nvPr>
        </p:nvSpPr>
        <p:spPr>
          <a:xfrm>
            <a:off x="191135" y="767715"/>
            <a:ext cx="3380105" cy="56705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r>
              <a:rPr kumimoji="1"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二、磁路基本定律</a:t>
            </a:r>
            <a:endParaRPr kumimoji="1"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104140" y="255270"/>
            <a:ext cx="9046210" cy="535940"/>
            <a:chOff x="164" y="449"/>
            <a:chExt cx="14246" cy="844"/>
          </a:xfrm>
        </p:grpSpPr>
        <p:sp>
          <p:nvSpPr>
            <p:cNvPr id="10" name="文本框 9"/>
            <p:cNvSpPr txBox="1"/>
            <p:nvPr/>
          </p:nvSpPr>
          <p:spPr>
            <a:xfrm>
              <a:off x="164" y="44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1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磁路及其基本定律</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6" name="文本框 5"/>
                <p:cNvSpPr txBox="1"/>
                <p:nvPr/>
              </p:nvSpPr>
              <p:spPr>
                <a:xfrm>
                  <a:off x="6743"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8" name="文本框 7"/>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dirty="0">
                      <a:solidFill>
                        <a:schemeClr val="tx1"/>
                      </a:solidFill>
                      <a:latin typeface="黑体" panose="02010609060101010101" pitchFamily="49" charset="-122"/>
                      <a:ea typeface="黑体" panose="02010609060101010101" pitchFamily="49" charset="-122"/>
                    </a:rPr>
                    <a:t>课堂导入</a:t>
                  </a:r>
                  <a:endParaRPr lang="zh-CN" altLang="en-US" sz="2000" b="1" dirty="0">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pic>
        <p:nvPicPr>
          <p:cNvPr id="12" name="图片 11"/>
          <p:cNvPicPr>
            <a:picLocks noChangeAspect="1"/>
          </p:cNvPicPr>
          <p:nvPr/>
        </p:nvPicPr>
        <p:blipFill>
          <a:blip r:embed="rId9"/>
          <a:stretch>
            <a:fillRect/>
          </a:stretch>
        </p:blipFill>
        <p:spPr>
          <a:xfrm>
            <a:off x="541020" y="3312160"/>
            <a:ext cx="2099945" cy="2340610"/>
          </a:xfrm>
          <a:prstGeom prst="rect">
            <a:avLst/>
          </a:prstGeom>
        </p:spPr>
      </p:pic>
    </p:spTree>
    <p:custDataLst>
      <p:tags r:id="rId10"/>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29.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BEAUTIFY_FLAG" val=""/>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Lst>
</file>

<file path=ppt/tags/tag131.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32.xml><?xml version="1.0" encoding="utf-8"?>
<p:tagLst xmlns:p="http://schemas.openxmlformats.org/presentationml/2006/main">
  <p:tag name="KSO_WM_SLIDE_BK_DARK_LIGHT" val="2"/>
  <p:tag name="KSO_WM_SLIDE_BACKGROUND_TYPE" val="general"/>
</p:tagLst>
</file>

<file path=ppt/tags/tag133.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5.xml><?xml version="1.0" encoding="utf-8"?>
<p:tagLst xmlns:p="http://schemas.openxmlformats.org/presentationml/2006/main">
  <p:tag name="KSO_WM_SLIDE_BK_DARK_LIGHT" val="2"/>
  <p:tag name="KSO_WM_SLIDE_BACKGROUND_TYPE" val="general"/>
</p:tagLst>
</file>

<file path=ppt/tags/tag136.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8.xml><?xml version="1.0" encoding="utf-8"?>
<p:tagLst xmlns:p="http://schemas.openxmlformats.org/presentationml/2006/main">
  <p:tag name="KSO_WM_SLIDE_BK_DARK_LIGHT" val="2"/>
  <p:tag name="KSO_WM_SLIDE_BACKGROUND_TYPE" val="general"/>
</p:tagLst>
</file>

<file path=ppt/tags/tag139.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K_DARK_LIGHT" val="2"/>
  <p:tag name="KSO_WM_SLIDE_BACKGROUND_TYPE" val="general"/>
</p:tagLst>
</file>

<file path=ppt/tags/tag141.xml><?xml version="1.0" encoding="utf-8"?>
<p:tagLst xmlns:p="http://schemas.openxmlformats.org/presentationml/2006/main">
  <p:tag name="KSO_WM_SLIDE_BK_DARK_LIGHT" val="2"/>
  <p:tag name="KSO_WM_SLIDE_BACKGROUND_TYPE" val="general"/>
</p:tagLst>
</file>

<file path=ppt/tags/tag14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3.xml><?xml version="1.0" encoding="utf-8"?>
<p:tagLst xmlns:p="http://schemas.openxmlformats.org/presentationml/2006/main">
  <p:tag name="KSO_WM_SLIDE_BK_DARK_LIGHT" val="2"/>
  <p:tag name="KSO_WM_SLIDE_BACKGROUND_TYPE" val="general"/>
</p:tagLst>
</file>

<file path=ppt/tags/tag14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5.xml><?xml version="1.0" encoding="utf-8"?>
<p:tagLst xmlns:p="http://schemas.openxmlformats.org/presentationml/2006/main">
  <p:tag name="KSO_WM_SLIDE_BK_DARK_LIGHT" val="2"/>
  <p:tag name="KSO_WM_SLIDE_BACKGROUND_TYPE" val="general"/>
</p:tagLst>
</file>

<file path=ppt/tags/tag1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51.xml><?xml version="1.0" encoding="utf-8"?>
<p:tagLst xmlns:p="http://schemas.openxmlformats.org/presentationml/2006/main">
  <p:tag name="KSO_WM_SLIDE_BK_DARK_LIGHT" val="2"/>
  <p:tag name="KSO_WM_SLIDE_BACKGROUND_TYPE" val="general"/>
</p:tagLst>
</file>

<file path=ppt/tags/tag15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5.xml><?xml version="1.0" encoding="utf-8"?>
<p:tagLst xmlns:p="http://schemas.openxmlformats.org/presentationml/2006/main">
  <p:tag name="KSO_WM_SLIDE_BK_DARK_LIGHT" val="2"/>
  <p:tag name="KSO_WM_SLIDE_BACKGROUND_TYPE" val="general"/>
</p:tagLst>
</file>

<file path=ppt/tags/tag156.xml><?xml version="1.0" encoding="utf-8"?>
<p:tagLst xmlns:p="http://schemas.openxmlformats.org/presentationml/2006/main">
  <p:tag name="KSO_WM_SLIDE_BK_DARK_LIGHT" val="2"/>
  <p:tag name="KSO_WM_SLIDE_BACKGROUND_TYPE" val="general"/>
</p:tagLst>
</file>

<file path=ppt/tags/tag15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8.xml><?xml version="1.0" encoding="utf-8"?>
<p:tagLst xmlns:p="http://schemas.openxmlformats.org/presentationml/2006/main">
  <p:tag name="KSO_WM_SLIDE_BK_DARK_LIGHT" val="2"/>
  <p:tag name="KSO_WM_SLIDE_BACKGROUND_TYPE" val="general"/>
</p:tagLst>
</file>

<file path=ppt/tags/tag15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SLIDE_BK_DARK_LIGHT" val="2"/>
  <p:tag name="KSO_WM_SLIDE_BACKGROUND_TYPE" val="general"/>
</p:tagLst>
</file>

<file path=ppt/tags/tag16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3.xml><?xml version="1.0" encoding="utf-8"?>
<p:tagLst xmlns:p="http://schemas.openxmlformats.org/presentationml/2006/main">
  <p:tag name="KSO_WM_SLIDE_BK_DARK_LIGHT" val="2"/>
  <p:tag name="KSO_WM_SLIDE_BACKGROUND_TYPE" val="general"/>
</p:tagLst>
</file>

<file path=ppt/tags/tag164.xml><?xml version="1.0" encoding="utf-8"?>
<p:tagLst xmlns:p="http://schemas.openxmlformats.org/presentationml/2006/main">
  <p:tag name="KSO_WM_SLIDE_BK_DARK_LIGHT" val="2"/>
  <p:tag name="KSO_WM_SLIDE_BACKGROUND_TYPE" val="general"/>
</p:tagLst>
</file>

<file path=ppt/tags/tag16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6.xml><?xml version="1.0" encoding="utf-8"?>
<p:tagLst xmlns:p="http://schemas.openxmlformats.org/presentationml/2006/main">
  <p:tag name="KSO_WM_SLIDE_BK_DARK_LIGHT" val="2"/>
  <p:tag name="KSO_WM_SLIDE_BACKGROUND_TYPE" val="general"/>
</p:tagLst>
</file>

<file path=ppt/tags/tag16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8.xml><?xml version="1.0" encoding="utf-8"?>
<p:tagLst xmlns:p="http://schemas.openxmlformats.org/presentationml/2006/main">
  <p:tag name="KSO_WM_SLIDE_BK_DARK_LIGHT" val="2"/>
  <p:tag name="KSO_WM_SLIDE_BACKGROUND_TYPE" val="general"/>
</p:tagLst>
</file>

<file path=ppt/tags/tag16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SLIDE_BK_DARK_LIGHT" val="2"/>
  <p:tag name="KSO_WM_SLIDE_BACKGROUND_TYPE" val="general"/>
</p:tagLst>
</file>

<file path=ppt/tags/tag17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4.xml><?xml version="1.0" encoding="utf-8"?>
<p:tagLst xmlns:p="http://schemas.openxmlformats.org/presentationml/2006/main">
  <p:tag name="KSO_WM_SLIDE_BK_DARK_LIGHT" val="2"/>
  <p:tag name="KSO_WM_SLIDE_BACKGROUND_TYPE" val="general"/>
</p:tagLst>
</file>

<file path=ppt/tags/tag175.xml><?xml version="1.0" encoding="utf-8"?>
<p:tagLst xmlns:p="http://schemas.openxmlformats.org/presentationml/2006/main">
  <p:tag name="KSO_WM_SLIDE_BK_DARK_LIGHT" val="2"/>
  <p:tag name="KSO_WM_SLIDE_BACKGROUND_TYPE" val="general"/>
</p:tagLst>
</file>

<file path=ppt/tags/tag176.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177.xml><?xml version="1.0" encoding="utf-8"?>
<p:tagLst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178.xml><?xml version="1.0" encoding="utf-8"?>
<p:tagLst xmlns:p="http://schemas.openxmlformats.org/presentationml/2006/main">
  <p:tag name="KSO_WPP_MARK_KEY" val="b047a6f6-948f-48f5-9a12-ee0d6eda6c5f"/>
  <p:tag name="COMMONDATA" val="eyJoZGlkIjoiM2M3ZGI1OGFkNTM1NzY0NmRlNTgwYzBlNzlhYWJmYjcifQ=="/>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3131</Words>
  <Application>WPS 演示</Application>
  <PresentationFormat>全屏显示(4:3)</PresentationFormat>
  <Paragraphs>313</Paragraphs>
  <Slides>21</Slides>
  <Notes>0</Notes>
  <HiddenSlides>0</HiddenSlides>
  <MMClips>0</MMClips>
  <ScaleCrop>false</ScaleCrop>
  <HeadingPairs>
    <vt:vector size="8" baseType="variant">
      <vt:variant>
        <vt:lpstr>已用的字体</vt:lpstr>
      </vt:variant>
      <vt:variant>
        <vt:i4>14</vt:i4>
      </vt:variant>
      <vt:variant>
        <vt:lpstr>主题</vt:lpstr>
      </vt:variant>
      <vt:variant>
        <vt:i4>2</vt:i4>
      </vt:variant>
      <vt:variant>
        <vt:lpstr>嵌入 OLE 服务器</vt:lpstr>
      </vt:variant>
      <vt:variant>
        <vt:i4>6</vt:i4>
      </vt:variant>
      <vt:variant>
        <vt:lpstr>幻灯片标题</vt:lpstr>
      </vt:variant>
      <vt:variant>
        <vt:i4>21</vt:i4>
      </vt:variant>
    </vt:vector>
  </HeadingPairs>
  <TitlesOfParts>
    <vt:vector size="43" baseType="lpstr">
      <vt:lpstr>Arial</vt:lpstr>
      <vt:lpstr>宋体</vt:lpstr>
      <vt:lpstr>Wingdings</vt:lpstr>
      <vt:lpstr>Calibri</vt:lpstr>
      <vt:lpstr>Arial</vt:lpstr>
      <vt:lpstr>微软雅黑</vt:lpstr>
      <vt:lpstr>黑体</vt:lpstr>
      <vt:lpstr>Adobe 黑体 Std R</vt:lpstr>
      <vt:lpstr>Times New Roman</vt:lpstr>
      <vt:lpstr>DejaVu Math TeX Gyre</vt:lpstr>
      <vt:lpstr>MS Mincho</vt:lpstr>
      <vt:lpstr>Segoe Print</vt:lpstr>
      <vt:lpstr>Cambria Math</vt:lpstr>
      <vt:lpstr>Arial Unicode MS</vt:lpstr>
      <vt:lpstr>第一PPT模板网-WWW.1PPT.COM</vt:lpstr>
      <vt:lpstr>Office 主题</vt:lpstr>
      <vt:lpstr>Equation.3</vt:lpstr>
      <vt:lpstr>Equation.3</vt:lpstr>
      <vt:lpstr>Equation.3</vt:lpstr>
      <vt:lpstr>Equation.3</vt:lpstr>
      <vt:lpstr>Equation.3</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雨晴</cp:lastModifiedBy>
  <cp:revision>1242</cp:revision>
  <dcterms:created xsi:type="dcterms:W3CDTF">2015-12-14T01:43:00Z</dcterms:created>
  <dcterms:modified xsi:type="dcterms:W3CDTF">2025-09-03T08:28:21Z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3273DA1F851645AD83CD26060991F264_13</vt:lpwstr>
  </property>
  <property fmtid="{D5CDD505-2E9C-101B-9397-08002B2CF9AE}" pid="3" name="KSOProductBuildVer">
    <vt:lpwstr>2052-12.1.0.22529</vt:lpwstr>
  </property>
</Properties>
</file>